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28"/>
  </p:notesMasterIdLst>
  <p:handoutMasterIdLst>
    <p:handoutMasterId r:id="rId29"/>
  </p:handoutMasterIdLst>
  <p:sldIdLst>
    <p:sldId id="257" r:id="rId3"/>
    <p:sldId id="299" r:id="rId4"/>
    <p:sldId id="300" r:id="rId5"/>
    <p:sldId id="301" r:id="rId6"/>
    <p:sldId id="302" r:id="rId7"/>
    <p:sldId id="303" r:id="rId8"/>
    <p:sldId id="304" r:id="rId9"/>
    <p:sldId id="305" r:id="rId10"/>
    <p:sldId id="273" r:id="rId11"/>
    <p:sldId id="298" r:id="rId12"/>
    <p:sldId id="285" r:id="rId13"/>
    <p:sldId id="261" r:id="rId14"/>
    <p:sldId id="306" r:id="rId15"/>
    <p:sldId id="290" r:id="rId16"/>
    <p:sldId id="292" r:id="rId17"/>
    <p:sldId id="293" r:id="rId18"/>
    <p:sldId id="294" r:id="rId19"/>
    <p:sldId id="295" r:id="rId20"/>
    <p:sldId id="296" r:id="rId21"/>
    <p:sldId id="297" r:id="rId22"/>
    <p:sldId id="275" r:id="rId23"/>
    <p:sldId id="277" r:id="rId24"/>
    <p:sldId id="271" r:id="rId25"/>
    <p:sldId id="272" r:id="rId26"/>
    <p:sldId id="281" r:id="rId2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40" d="100"/>
          <a:sy n="140" d="100"/>
        </p:scale>
        <p:origin x="-804"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zhar\Desktop\Vaccine.Assesment\Data\Master-Breakdow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Bandung\Vaccine.Assesment\Data\Master-Breakdow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Bandung\Vaccine.Assesment\Data\Master-Breakdow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Bandung\Vaccine.Assesment\Data\Master-Breakdow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Bandung\Vaccine.Assesment\Data\Master-Breakdow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Bandung\Vaccine.Assesment\Data\Master-Breakdow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Bandung\Vaccine.Assesment\Data\Master-Breakdow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E:\Bandung\Vaccine.Assesment\Data\Master-Breakdow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Bandung\Vaccine.Assesment\Data\Master-Breakdown.xlsx"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9.xml.rels><?xml version="1.0" encoding="UTF-8" standalone="yes"?>
<Relationships xmlns="http://schemas.openxmlformats.org/package/2006/relationships"><Relationship Id="rId1" Type="http://schemas.openxmlformats.org/officeDocument/2006/relationships/oleObject" Target="file:///C:\Users\mhussain\Dropbox\4.Offisss\4th_ICHM\Vaccine.Need.Assesment\Data\Vaccine%20Presentation%20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Bandung\Vaccine.Assesment\Data\Master-Breakdown.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mhussain\Dropbox\4.Offisss\4th_ICHM\Vaccine.Need.Assesment\Data\Vaccine%20Presentation%20Da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Bandung\Vaccine.Assesment\Data\Master-Breakdown.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file:///E:\Bandung\Vaccine.Assesment\Data\Master-Breakdow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Bandung\Vaccine.Assesment\Data\Master-Breakdow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Bandung\Vaccine.Assesment\Data\Master-Breakdow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Bandung\Vaccine.Assesment\Data\Master-Breakdow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Bandung\Vaccine.Assesment\Data\Master-Breakdow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160" b="1" i="0" u="none" strike="noStrike" baseline="0" dirty="0" smtClean="0"/>
              <a:t>Children to be Vaccinated</a:t>
            </a:r>
          </a:p>
          <a:p>
            <a:pPr>
              <a:defRPr/>
            </a:pPr>
            <a:r>
              <a:rPr lang="en-US" sz="2160" b="1" i="0" u="none" strike="noStrike" baseline="0" dirty="0" smtClean="0"/>
              <a:t>(millions)</a:t>
            </a:r>
            <a:endParaRPr lang="en-US" dirty="0"/>
          </a:p>
        </c:rich>
      </c:tx>
      <c:layout/>
      <c:overlay val="0"/>
    </c:title>
    <c:autoTitleDeleted val="0"/>
    <c:plotArea>
      <c:layout/>
      <c:barChart>
        <c:barDir val="col"/>
        <c:grouping val="clustered"/>
        <c:varyColors val="0"/>
        <c:ser>
          <c:idx val="0"/>
          <c:order val="0"/>
          <c:tx>
            <c:strRef>
              <c:f>'[Master-Breakdown.xlsx]Sheet1'!$A$15</c:f>
              <c:strCache>
                <c:ptCount val="1"/>
                <c:pt idx="0">
                  <c:v>Penta</c:v>
                </c:pt>
              </c:strCache>
            </c:strRef>
          </c:tx>
          <c:invertIfNegative val="0"/>
          <c:dLbls>
            <c:numFmt formatCode="#,##0.0" sourceLinked="0"/>
            <c:showLegendKey val="0"/>
            <c:showVal val="1"/>
            <c:showCatName val="0"/>
            <c:showSerName val="0"/>
            <c:showPercent val="0"/>
            <c:showBubbleSize val="0"/>
            <c:showLeaderLines val="0"/>
          </c:dLbls>
          <c:cat>
            <c:numRef>
              <c:f>'[Master-Breakdown.xlsx]Sheet1'!$B$14:$F$14</c:f>
              <c:numCache>
                <c:formatCode>General</c:formatCode>
                <c:ptCount val="5"/>
                <c:pt idx="0">
                  <c:v>2011</c:v>
                </c:pt>
                <c:pt idx="1">
                  <c:v>2012</c:v>
                </c:pt>
                <c:pt idx="2">
                  <c:v>2013</c:v>
                </c:pt>
                <c:pt idx="3">
                  <c:v>2014</c:v>
                </c:pt>
                <c:pt idx="4">
                  <c:v>2015</c:v>
                </c:pt>
              </c:numCache>
            </c:numRef>
          </c:cat>
          <c:val>
            <c:numRef>
              <c:f>'[Master-Breakdown.xlsx]Sheet1'!$B$15:$F$15</c:f>
              <c:numCache>
                <c:formatCode>General</c:formatCode>
                <c:ptCount val="5"/>
                <c:pt idx="0">
                  <c:v>25828910</c:v>
                </c:pt>
                <c:pt idx="1">
                  <c:v>26447447</c:v>
                </c:pt>
                <c:pt idx="2">
                  <c:v>28165916</c:v>
                </c:pt>
                <c:pt idx="3">
                  <c:v>29629915</c:v>
                </c:pt>
                <c:pt idx="4">
                  <c:v>30890913</c:v>
                </c:pt>
              </c:numCache>
            </c:numRef>
          </c:val>
        </c:ser>
        <c:dLbls>
          <c:showLegendKey val="0"/>
          <c:showVal val="0"/>
          <c:showCatName val="0"/>
          <c:showSerName val="0"/>
          <c:showPercent val="0"/>
          <c:showBubbleSize val="0"/>
        </c:dLbls>
        <c:gapWidth val="60"/>
        <c:axId val="94345216"/>
        <c:axId val="80332480"/>
      </c:barChart>
      <c:catAx>
        <c:axId val="943452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80332480"/>
        <c:crosses val="autoZero"/>
        <c:auto val="1"/>
        <c:lblAlgn val="ctr"/>
        <c:lblOffset val="100"/>
        <c:noMultiLvlLbl val="0"/>
      </c:catAx>
      <c:valAx>
        <c:axId val="80332480"/>
        <c:scaling>
          <c:orientation val="minMax"/>
        </c:scaling>
        <c:delete val="1"/>
        <c:axPos val="l"/>
        <c:numFmt formatCode="General" sourceLinked="1"/>
        <c:majorTickMark val="out"/>
        <c:minorTickMark val="none"/>
        <c:tickLblPos val="none"/>
        <c:crossAx val="94345216"/>
        <c:crosses val="autoZero"/>
        <c:crossBetween val="between"/>
        <c:dispUnits>
          <c:builtInUnit val="millions"/>
          <c:dispUnitsLbl>
            <c:layout/>
          </c:dispUnitsLbl>
        </c:dispUnits>
      </c:valAx>
    </c:plotArea>
    <c:plotVisOnly val="1"/>
    <c:dispBlanksAs val="gap"/>
    <c:showDLblsOverMax val="0"/>
  </c:chart>
  <c:spPr>
    <a:solidFill>
      <a:schemeClr val="bg1">
        <a:lumMod val="95000"/>
        <a:alpha val="66000"/>
      </a:schemeClr>
    </a:solidFill>
    <a:ln>
      <a:solidFill>
        <a:schemeClr val="bg2">
          <a:lumMod val="50000"/>
        </a:schemeClr>
      </a:solidFill>
    </a:ln>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Children to be Vaccinated (millions)</a:t>
            </a:r>
          </a:p>
        </c:rich>
      </c:tx>
      <c:layout/>
      <c:overlay val="0"/>
    </c:title>
    <c:autoTitleDeleted val="0"/>
    <c:plotArea>
      <c:layout/>
      <c:barChart>
        <c:barDir val="col"/>
        <c:grouping val="clustered"/>
        <c:varyColors val="0"/>
        <c:ser>
          <c:idx val="0"/>
          <c:order val="0"/>
          <c:tx>
            <c:strRef>
              <c:f>Sheet1!$A$16</c:f>
              <c:strCache>
                <c:ptCount val="1"/>
                <c:pt idx="0">
                  <c:v>OPV3</c:v>
                </c:pt>
              </c:strCache>
            </c:strRef>
          </c:tx>
          <c:invertIfNegative val="0"/>
          <c:dLbls>
            <c:numFmt formatCode="#,##0.0" sourceLinked="0"/>
            <c:showLegendKey val="0"/>
            <c:showVal val="1"/>
            <c:showCatName val="0"/>
            <c:showSerName val="0"/>
            <c:showPercent val="0"/>
            <c:showBubbleSize val="0"/>
            <c:showLeaderLines val="0"/>
          </c:dLbls>
          <c:cat>
            <c:numRef>
              <c:f>Sheet1!$B$14:$F$14</c:f>
              <c:numCache>
                <c:formatCode>General</c:formatCode>
                <c:ptCount val="5"/>
                <c:pt idx="0">
                  <c:v>2011</c:v>
                </c:pt>
                <c:pt idx="1">
                  <c:v>2012</c:v>
                </c:pt>
                <c:pt idx="2">
                  <c:v>2013</c:v>
                </c:pt>
                <c:pt idx="3">
                  <c:v>2014</c:v>
                </c:pt>
                <c:pt idx="4">
                  <c:v>2015</c:v>
                </c:pt>
              </c:numCache>
            </c:numRef>
          </c:cat>
          <c:val>
            <c:numRef>
              <c:f>Sheet1!$B$16:$F$16</c:f>
              <c:numCache>
                <c:formatCode>General</c:formatCode>
                <c:ptCount val="5"/>
                <c:pt idx="0">
                  <c:v>28008702</c:v>
                </c:pt>
                <c:pt idx="1">
                  <c:v>29274825</c:v>
                </c:pt>
                <c:pt idx="2">
                  <c:v>30575032</c:v>
                </c:pt>
                <c:pt idx="3">
                  <c:v>31869876</c:v>
                </c:pt>
                <c:pt idx="4">
                  <c:v>33189063</c:v>
                </c:pt>
              </c:numCache>
            </c:numRef>
          </c:val>
        </c:ser>
        <c:dLbls>
          <c:showLegendKey val="0"/>
          <c:showVal val="0"/>
          <c:showCatName val="0"/>
          <c:showSerName val="0"/>
          <c:showPercent val="0"/>
          <c:showBubbleSize val="0"/>
        </c:dLbls>
        <c:gapWidth val="70"/>
        <c:axId val="106286080"/>
        <c:axId val="106188736"/>
      </c:barChart>
      <c:catAx>
        <c:axId val="10628608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06188736"/>
        <c:crosses val="autoZero"/>
        <c:auto val="1"/>
        <c:lblAlgn val="ctr"/>
        <c:lblOffset val="100"/>
        <c:noMultiLvlLbl val="0"/>
      </c:catAx>
      <c:valAx>
        <c:axId val="106188736"/>
        <c:scaling>
          <c:orientation val="minMax"/>
        </c:scaling>
        <c:delete val="1"/>
        <c:axPos val="l"/>
        <c:numFmt formatCode="General" sourceLinked="1"/>
        <c:majorTickMark val="out"/>
        <c:minorTickMark val="none"/>
        <c:tickLblPos val="nextTo"/>
        <c:crossAx val="106286080"/>
        <c:crosses val="autoZero"/>
        <c:crossBetween val="between"/>
        <c:dispUnits>
          <c:builtInUnit val="millions"/>
          <c:dispUnitsLbl>
            <c:layout/>
          </c:dispUnitsLbl>
        </c:dispUnits>
      </c:valAx>
    </c:plotArea>
    <c:plotVisOnly val="1"/>
    <c:dispBlanksAs val="gap"/>
    <c:showDLblsOverMax val="0"/>
  </c:chart>
  <c:spPr>
    <a:solidFill>
      <a:schemeClr val="bg1">
        <a:lumMod val="95000"/>
        <a:alpha val="69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Dose </a:t>
            </a:r>
            <a:r>
              <a:rPr lang="en-US" dirty="0"/>
              <a:t>Needed (millions)</a:t>
            </a:r>
          </a:p>
        </c:rich>
      </c:tx>
      <c:layout/>
      <c:overlay val="0"/>
    </c:title>
    <c:autoTitleDeleted val="0"/>
    <c:plotArea>
      <c:layout/>
      <c:barChart>
        <c:barDir val="col"/>
        <c:grouping val="clustered"/>
        <c:varyColors val="0"/>
        <c:ser>
          <c:idx val="0"/>
          <c:order val="0"/>
          <c:tx>
            <c:strRef>
              <c:f>Sheet2!$A$20</c:f>
              <c:strCache>
                <c:ptCount val="1"/>
                <c:pt idx="0">
                  <c:v>MCV</c:v>
                </c:pt>
              </c:strCache>
            </c:strRef>
          </c:tx>
          <c:spPr>
            <a:solidFill>
              <a:srgbClr val="00B050"/>
            </a:solidFill>
          </c:spPr>
          <c:invertIfNegative val="0"/>
          <c:dLbls>
            <c:numFmt formatCode="#,##0.0" sourceLinked="0"/>
            <c:showLegendKey val="0"/>
            <c:showVal val="1"/>
            <c:showCatName val="0"/>
            <c:showSerName val="0"/>
            <c:showPercent val="0"/>
            <c:showBubbleSize val="0"/>
            <c:showLeaderLines val="0"/>
          </c:dLbls>
          <c:cat>
            <c:numRef>
              <c:f>Sheet2!$B$14:$F$14</c:f>
              <c:numCache>
                <c:formatCode>General</c:formatCode>
                <c:ptCount val="5"/>
                <c:pt idx="0">
                  <c:v>2011</c:v>
                </c:pt>
                <c:pt idx="1">
                  <c:v>2012</c:v>
                </c:pt>
                <c:pt idx="2">
                  <c:v>2013</c:v>
                </c:pt>
                <c:pt idx="3">
                  <c:v>2014</c:v>
                </c:pt>
                <c:pt idx="4">
                  <c:v>2015</c:v>
                </c:pt>
              </c:numCache>
            </c:numRef>
          </c:cat>
          <c:val>
            <c:numRef>
              <c:f>Sheet2!$B$20:$F$20</c:f>
              <c:numCache>
                <c:formatCode>General</c:formatCode>
                <c:ptCount val="5"/>
                <c:pt idx="0">
                  <c:v>27636632</c:v>
                </c:pt>
                <c:pt idx="1">
                  <c:v>29019249</c:v>
                </c:pt>
                <c:pt idx="2">
                  <c:v>29545785</c:v>
                </c:pt>
                <c:pt idx="3">
                  <c:v>29519865</c:v>
                </c:pt>
                <c:pt idx="4">
                  <c:v>31068251</c:v>
                </c:pt>
              </c:numCache>
            </c:numRef>
          </c:val>
        </c:ser>
        <c:dLbls>
          <c:showLegendKey val="0"/>
          <c:showVal val="0"/>
          <c:showCatName val="0"/>
          <c:showSerName val="0"/>
          <c:showPercent val="0"/>
          <c:showBubbleSize val="0"/>
        </c:dLbls>
        <c:gapWidth val="71"/>
        <c:axId val="106360832"/>
        <c:axId val="106190464"/>
      </c:barChart>
      <c:catAx>
        <c:axId val="10636083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06190464"/>
        <c:crosses val="autoZero"/>
        <c:auto val="1"/>
        <c:lblAlgn val="ctr"/>
        <c:lblOffset val="100"/>
        <c:noMultiLvlLbl val="0"/>
      </c:catAx>
      <c:valAx>
        <c:axId val="106190464"/>
        <c:scaling>
          <c:orientation val="minMax"/>
        </c:scaling>
        <c:delete val="1"/>
        <c:axPos val="l"/>
        <c:numFmt formatCode="General" sourceLinked="1"/>
        <c:majorTickMark val="out"/>
        <c:minorTickMark val="none"/>
        <c:tickLblPos val="none"/>
        <c:crossAx val="106360832"/>
        <c:crosses val="autoZero"/>
        <c:crossBetween val="between"/>
        <c:dispUnits>
          <c:builtInUnit val="millions"/>
          <c:dispUnitsLbl>
            <c:layout/>
          </c:dispUnitsLbl>
        </c:dispUnits>
      </c:valAx>
    </c:plotArea>
    <c:plotVisOnly val="1"/>
    <c:dispBlanksAs val="gap"/>
    <c:showDLblsOverMax val="0"/>
  </c:chart>
  <c:spPr>
    <a:solidFill>
      <a:schemeClr val="bg1">
        <a:lumMod val="95000"/>
        <a:alpha val="69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 million</a:t>
            </a:r>
          </a:p>
        </c:rich>
      </c:tx>
      <c:layout/>
      <c:overlay val="0"/>
    </c:title>
    <c:autoTitleDeleted val="0"/>
    <c:plotArea>
      <c:layout/>
      <c:barChart>
        <c:barDir val="col"/>
        <c:grouping val="clustered"/>
        <c:varyColors val="0"/>
        <c:ser>
          <c:idx val="0"/>
          <c:order val="0"/>
          <c:tx>
            <c:strRef>
              <c:f>Sheet2!$I$16</c:f>
              <c:strCache>
                <c:ptCount val="1"/>
                <c:pt idx="0">
                  <c:v>OPV3</c:v>
                </c:pt>
              </c:strCache>
            </c:strRef>
          </c:tx>
          <c:spPr>
            <a:solidFill>
              <a:schemeClr val="accent2">
                <a:lumMod val="75000"/>
              </a:schemeClr>
            </a:solidFill>
          </c:spPr>
          <c:invertIfNegative val="0"/>
          <c:dLbls>
            <c:numFmt formatCode="#,##0.00" sourceLinked="0"/>
            <c:showLegendKey val="0"/>
            <c:showVal val="1"/>
            <c:showCatName val="0"/>
            <c:showSerName val="0"/>
            <c:showPercent val="0"/>
            <c:showBubbleSize val="0"/>
            <c:showLeaderLines val="0"/>
          </c:dLbls>
          <c:cat>
            <c:numRef>
              <c:f>Sheet2!$J$14:$N$14</c:f>
              <c:numCache>
                <c:formatCode>General</c:formatCode>
                <c:ptCount val="5"/>
                <c:pt idx="0">
                  <c:v>2011</c:v>
                </c:pt>
                <c:pt idx="1">
                  <c:v>2012</c:v>
                </c:pt>
                <c:pt idx="2">
                  <c:v>2013</c:v>
                </c:pt>
                <c:pt idx="3">
                  <c:v>2014</c:v>
                </c:pt>
                <c:pt idx="4">
                  <c:v>2015</c:v>
                </c:pt>
              </c:numCache>
            </c:numRef>
          </c:cat>
          <c:val>
            <c:numRef>
              <c:f>Sheet2!$J$20:$N$20</c:f>
              <c:numCache>
                <c:formatCode>General</c:formatCode>
                <c:ptCount val="5"/>
                <c:pt idx="0">
                  <c:v>5333869.9759999998</c:v>
                </c:pt>
                <c:pt idx="1">
                  <c:v>5600715.057</c:v>
                </c:pt>
                <c:pt idx="2">
                  <c:v>5702336.5049999999</c:v>
                </c:pt>
                <c:pt idx="3">
                  <c:v>5697333.9450000003</c:v>
                </c:pt>
                <c:pt idx="4">
                  <c:v>5996172.443</c:v>
                </c:pt>
              </c:numCache>
            </c:numRef>
          </c:val>
        </c:ser>
        <c:dLbls>
          <c:showLegendKey val="0"/>
          <c:showVal val="0"/>
          <c:showCatName val="0"/>
          <c:showSerName val="0"/>
          <c:showPercent val="0"/>
          <c:showBubbleSize val="0"/>
        </c:dLbls>
        <c:gapWidth val="72"/>
        <c:axId val="106362368"/>
        <c:axId val="106192192"/>
      </c:barChart>
      <c:catAx>
        <c:axId val="10636236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06192192"/>
        <c:crosses val="autoZero"/>
        <c:auto val="1"/>
        <c:lblAlgn val="ctr"/>
        <c:lblOffset val="100"/>
        <c:noMultiLvlLbl val="0"/>
      </c:catAx>
      <c:valAx>
        <c:axId val="106192192"/>
        <c:scaling>
          <c:orientation val="minMax"/>
        </c:scaling>
        <c:delete val="1"/>
        <c:axPos val="l"/>
        <c:numFmt formatCode="General" sourceLinked="1"/>
        <c:majorTickMark val="out"/>
        <c:minorTickMark val="none"/>
        <c:tickLblPos val="none"/>
        <c:crossAx val="106362368"/>
        <c:crosses val="autoZero"/>
        <c:crossBetween val="between"/>
        <c:dispUnits>
          <c:builtInUnit val="millions"/>
          <c:dispUnitsLbl>
            <c:layout/>
          </c:dispUnitsLbl>
        </c:dispUnits>
      </c:valAx>
    </c:plotArea>
    <c:plotVisOnly val="1"/>
    <c:dispBlanksAs val="gap"/>
    <c:showDLblsOverMax val="0"/>
  </c:chart>
  <c:spPr>
    <a:solidFill>
      <a:schemeClr val="bg1">
        <a:lumMod val="95000"/>
        <a:alpha val="68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Dose Needed (millions)</a:t>
            </a:r>
          </a:p>
        </c:rich>
      </c:tx>
      <c:layout/>
      <c:overlay val="0"/>
    </c:title>
    <c:autoTitleDeleted val="0"/>
    <c:plotArea>
      <c:layout/>
      <c:barChart>
        <c:barDir val="col"/>
        <c:grouping val="clustered"/>
        <c:varyColors val="0"/>
        <c:ser>
          <c:idx val="0"/>
          <c:order val="0"/>
          <c:tx>
            <c:strRef>
              <c:f>Sheet2!$A$18</c:f>
              <c:strCache>
                <c:ptCount val="1"/>
                <c:pt idx="0">
                  <c:v>Tetanus</c:v>
                </c:pt>
              </c:strCache>
            </c:strRef>
          </c:tx>
          <c:spPr>
            <a:solidFill>
              <a:srgbClr val="00B050"/>
            </a:solidFill>
          </c:spPr>
          <c:invertIfNegative val="0"/>
          <c:dLbls>
            <c:numFmt formatCode="#,##0.0" sourceLinked="0"/>
            <c:showLegendKey val="0"/>
            <c:showVal val="1"/>
            <c:showCatName val="0"/>
            <c:showSerName val="0"/>
            <c:showPercent val="0"/>
            <c:showBubbleSize val="0"/>
            <c:showLeaderLines val="0"/>
          </c:dLbls>
          <c:cat>
            <c:numRef>
              <c:f>Sheet2!$B$14:$F$14</c:f>
              <c:numCache>
                <c:formatCode>General</c:formatCode>
                <c:ptCount val="5"/>
                <c:pt idx="0">
                  <c:v>2011</c:v>
                </c:pt>
                <c:pt idx="1">
                  <c:v>2012</c:v>
                </c:pt>
                <c:pt idx="2">
                  <c:v>2013</c:v>
                </c:pt>
                <c:pt idx="3">
                  <c:v>2014</c:v>
                </c:pt>
                <c:pt idx="4">
                  <c:v>2015</c:v>
                </c:pt>
              </c:numCache>
            </c:numRef>
          </c:cat>
          <c:val>
            <c:numRef>
              <c:f>Sheet2!$B$18:$F$18</c:f>
              <c:numCache>
                <c:formatCode>General</c:formatCode>
                <c:ptCount val="5"/>
                <c:pt idx="0">
                  <c:v>29812774</c:v>
                </c:pt>
                <c:pt idx="1">
                  <c:v>32551704</c:v>
                </c:pt>
                <c:pt idx="2">
                  <c:v>34485710</c:v>
                </c:pt>
                <c:pt idx="3">
                  <c:v>36212326</c:v>
                </c:pt>
                <c:pt idx="4">
                  <c:v>37842881</c:v>
                </c:pt>
              </c:numCache>
            </c:numRef>
          </c:val>
        </c:ser>
        <c:dLbls>
          <c:showLegendKey val="0"/>
          <c:showVal val="0"/>
          <c:showCatName val="0"/>
          <c:showSerName val="0"/>
          <c:showPercent val="0"/>
          <c:showBubbleSize val="0"/>
        </c:dLbls>
        <c:gapWidth val="70"/>
        <c:axId val="106514432"/>
        <c:axId val="106227968"/>
      </c:barChart>
      <c:catAx>
        <c:axId val="10651443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06227968"/>
        <c:crosses val="autoZero"/>
        <c:auto val="1"/>
        <c:lblAlgn val="ctr"/>
        <c:lblOffset val="100"/>
        <c:noMultiLvlLbl val="0"/>
      </c:catAx>
      <c:valAx>
        <c:axId val="106227968"/>
        <c:scaling>
          <c:orientation val="minMax"/>
        </c:scaling>
        <c:delete val="1"/>
        <c:axPos val="l"/>
        <c:numFmt formatCode="General" sourceLinked="1"/>
        <c:majorTickMark val="out"/>
        <c:minorTickMark val="none"/>
        <c:tickLblPos val="none"/>
        <c:crossAx val="106514432"/>
        <c:crosses val="autoZero"/>
        <c:crossBetween val="between"/>
        <c:dispUnits>
          <c:builtInUnit val="millions"/>
          <c:dispUnitsLbl>
            <c:layout/>
          </c:dispUnitsLbl>
        </c:dispUnits>
      </c:valAx>
    </c:plotArea>
    <c:plotVisOnly val="1"/>
    <c:dispBlanksAs val="gap"/>
    <c:showDLblsOverMax val="0"/>
  </c:chart>
  <c:spPr>
    <a:solidFill>
      <a:schemeClr val="bg1">
        <a:lumMod val="95000"/>
        <a:alpha val="69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 million</a:t>
            </a:r>
          </a:p>
        </c:rich>
      </c:tx>
      <c:layout/>
      <c:overlay val="0"/>
    </c:title>
    <c:autoTitleDeleted val="0"/>
    <c:plotArea>
      <c:layout/>
      <c:barChart>
        <c:barDir val="col"/>
        <c:grouping val="clustered"/>
        <c:varyColors val="0"/>
        <c:ser>
          <c:idx val="0"/>
          <c:order val="0"/>
          <c:tx>
            <c:strRef>
              <c:f>Sheet2!$I$16</c:f>
              <c:strCache>
                <c:ptCount val="1"/>
                <c:pt idx="0">
                  <c:v>OPV3</c:v>
                </c:pt>
              </c:strCache>
            </c:strRef>
          </c:tx>
          <c:spPr>
            <a:solidFill>
              <a:schemeClr val="accent2">
                <a:lumMod val="75000"/>
              </a:schemeClr>
            </a:solidFill>
          </c:spPr>
          <c:invertIfNegative val="0"/>
          <c:dLbls>
            <c:numFmt formatCode="#,##0.00" sourceLinked="0"/>
            <c:showLegendKey val="0"/>
            <c:showVal val="1"/>
            <c:showCatName val="0"/>
            <c:showSerName val="0"/>
            <c:showPercent val="0"/>
            <c:showBubbleSize val="0"/>
            <c:showLeaderLines val="0"/>
          </c:dLbls>
          <c:cat>
            <c:numRef>
              <c:f>Sheet2!$J$14:$N$14</c:f>
              <c:numCache>
                <c:formatCode>General</c:formatCode>
                <c:ptCount val="5"/>
                <c:pt idx="0">
                  <c:v>2011</c:v>
                </c:pt>
                <c:pt idx="1">
                  <c:v>2012</c:v>
                </c:pt>
                <c:pt idx="2">
                  <c:v>2013</c:v>
                </c:pt>
                <c:pt idx="3">
                  <c:v>2014</c:v>
                </c:pt>
                <c:pt idx="4">
                  <c:v>2015</c:v>
                </c:pt>
              </c:numCache>
            </c:numRef>
          </c:cat>
          <c:val>
            <c:numRef>
              <c:f>Sheet2!$J$18:$N$18</c:f>
              <c:numCache>
                <c:formatCode>General</c:formatCode>
                <c:ptCount val="5"/>
                <c:pt idx="0">
                  <c:v>43973.841650000002</c:v>
                </c:pt>
                <c:pt idx="1">
                  <c:v>48013.763399999996</c:v>
                </c:pt>
                <c:pt idx="2">
                  <c:v>50866.422249999996</c:v>
                </c:pt>
                <c:pt idx="3">
                  <c:v>53413.180849999997</c:v>
                </c:pt>
                <c:pt idx="4">
                  <c:v>55818.249474999997</c:v>
                </c:pt>
              </c:numCache>
            </c:numRef>
          </c:val>
        </c:ser>
        <c:dLbls>
          <c:showLegendKey val="0"/>
          <c:showVal val="0"/>
          <c:showCatName val="0"/>
          <c:showSerName val="0"/>
          <c:showPercent val="0"/>
          <c:showBubbleSize val="0"/>
        </c:dLbls>
        <c:gapWidth val="70"/>
        <c:axId val="106514944"/>
        <c:axId val="106229696"/>
      </c:barChart>
      <c:catAx>
        <c:axId val="10651494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06229696"/>
        <c:crosses val="autoZero"/>
        <c:auto val="1"/>
        <c:lblAlgn val="ctr"/>
        <c:lblOffset val="100"/>
        <c:noMultiLvlLbl val="0"/>
      </c:catAx>
      <c:valAx>
        <c:axId val="106229696"/>
        <c:scaling>
          <c:orientation val="minMax"/>
        </c:scaling>
        <c:delete val="1"/>
        <c:axPos val="l"/>
        <c:numFmt formatCode="General" sourceLinked="1"/>
        <c:majorTickMark val="out"/>
        <c:minorTickMark val="none"/>
        <c:tickLblPos val="none"/>
        <c:crossAx val="106514944"/>
        <c:crosses val="autoZero"/>
        <c:crossBetween val="between"/>
        <c:dispUnits>
          <c:builtInUnit val="millions"/>
          <c:dispUnitsLbl>
            <c:layout/>
          </c:dispUnitsLbl>
        </c:dispUnits>
      </c:valAx>
    </c:plotArea>
    <c:plotVisOnly val="1"/>
    <c:dispBlanksAs val="gap"/>
    <c:showDLblsOverMax val="0"/>
  </c:chart>
  <c:spPr>
    <a:solidFill>
      <a:schemeClr val="bg1">
        <a:lumMod val="95000"/>
        <a:alpha val="66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Children to be Vaccinated (millions)</a:t>
            </a:r>
          </a:p>
        </c:rich>
      </c:tx>
      <c:layout/>
      <c:overlay val="0"/>
    </c:title>
    <c:autoTitleDeleted val="0"/>
    <c:plotArea>
      <c:layout/>
      <c:barChart>
        <c:barDir val="col"/>
        <c:grouping val="clustered"/>
        <c:varyColors val="0"/>
        <c:ser>
          <c:idx val="0"/>
          <c:order val="0"/>
          <c:tx>
            <c:strRef>
              <c:f>Sheet1!$A$18</c:f>
              <c:strCache>
                <c:ptCount val="1"/>
                <c:pt idx="0">
                  <c:v>Tetanus</c:v>
                </c:pt>
              </c:strCache>
            </c:strRef>
          </c:tx>
          <c:invertIfNegative val="0"/>
          <c:dLbls>
            <c:numFmt formatCode="#,##0.0" sourceLinked="0"/>
            <c:showLegendKey val="0"/>
            <c:showVal val="1"/>
            <c:showCatName val="0"/>
            <c:showSerName val="0"/>
            <c:showPercent val="0"/>
            <c:showBubbleSize val="0"/>
            <c:showLeaderLines val="0"/>
          </c:dLbls>
          <c:cat>
            <c:numRef>
              <c:f>Sheet1!$B$14:$F$14</c:f>
              <c:numCache>
                <c:formatCode>General</c:formatCode>
                <c:ptCount val="5"/>
                <c:pt idx="0">
                  <c:v>2011</c:v>
                </c:pt>
                <c:pt idx="1">
                  <c:v>2012</c:v>
                </c:pt>
                <c:pt idx="2">
                  <c:v>2013</c:v>
                </c:pt>
                <c:pt idx="3">
                  <c:v>2014</c:v>
                </c:pt>
                <c:pt idx="4">
                  <c:v>2015</c:v>
                </c:pt>
              </c:numCache>
            </c:numRef>
          </c:cat>
          <c:val>
            <c:numRef>
              <c:f>Sheet1!$B$18:$F$18</c:f>
              <c:numCache>
                <c:formatCode>General</c:formatCode>
                <c:ptCount val="5"/>
                <c:pt idx="0">
                  <c:v>29812774</c:v>
                </c:pt>
                <c:pt idx="1">
                  <c:v>32551704</c:v>
                </c:pt>
                <c:pt idx="2">
                  <c:v>34485710</c:v>
                </c:pt>
                <c:pt idx="3">
                  <c:v>36212326</c:v>
                </c:pt>
                <c:pt idx="4">
                  <c:v>37842881</c:v>
                </c:pt>
              </c:numCache>
            </c:numRef>
          </c:val>
        </c:ser>
        <c:dLbls>
          <c:showLegendKey val="0"/>
          <c:showVal val="0"/>
          <c:showCatName val="0"/>
          <c:showSerName val="0"/>
          <c:showPercent val="0"/>
          <c:showBubbleSize val="0"/>
        </c:dLbls>
        <c:gapWidth val="70"/>
        <c:axId val="106515968"/>
        <c:axId val="106231424"/>
      </c:barChart>
      <c:catAx>
        <c:axId val="10651596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06231424"/>
        <c:crosses val="autoZero"/>
        <c:auto val="1"/>
        <c:lblAlgn val="ctr"/>
        <c:lblOffset val="100"/>
        <c:noMultiLvlLbl val="0"/>
      </c:catAx>
      <c:valAx>
        <c:axId val="106231424"/>
        <c:scaling>
          <c:orientation val="minMax"/>
        </c:scaling>
        <c:delete val="1"/>
        <c:axPos val="l"/>
        <c:numFmt formatCode="General" sourceLinked="1"/>
        <c:majorTickMark val="out"/>
        <c:minorTickMark val="none"/>
        <c:tickLblPos val="nextTo"/>
        <c:crossAx val="106515968"/>
        <c:crosses val="autoZero"/>
        <c:crossBetween val="between"/>
        <c:dispUnits>
          <c:builtInUnit val="millions"/>
          <c:dispUnitsLbl>
            <c:layout/>
          </c:dispUnitsLbl>
        </c:dispUnits>
      </c:valAx>
    </c:plotArea>
    <c:plotVisOnly val="1"/>
    <c:dispBlanksAs val="gap"/>
    <c:showDLblsOverMax val="0"/>
  </c:chart>
  <c:spPr>
    <a:solidFill>
      <a:schemeClr val="bg1">
        <a:lumMod val="95000"/>
        <a:alpha val="68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Children to be Vaccinated (millions)</a:t>
            </a:r>
          </a:p>
        </c:rich>
      </c:tx>
      <c:layout/>
      <c:overlay val="0"/>
    </c:title>
    <c:autoTitleDeleted val="0"/>
    <c:plotArea>
      <c:layout/>
      <c:barChart>
        <c:barDir val="col"/>
        <c:grouping val="clustered"/>
        <c:varyColors val="0"/>
        <c:ser>
          <c:idx val="0"/>
          <c:order val="0"/>
          <c:tx>
            <c:strRef>
              <c:f>Sheet1!$A$18</c:f>
              <c:strCache>
                <c:ptCount val="1"/>
                <c:pt idx="0">
                  <c:v>Tetanus</c:v>
                </c:pt>
              </c:strCache>
            </c:strRef>
          </c:tx>
          <c:invertIfNegative val="0"/>
          <c:dLbls>
            <c:numFmt formatCode="#,##0.0" sourceLinked="0"/>
            <c:showLegendKey val="0"/>
            <c:showVal val="1"/>
            <c:showCatName val="0"/>
            <c:showSerName val="0"/>
            <c:showPercent val="0"/>
            <c:showBubbleSize val="0"/>
            <c:showLeaderLines val="0"/>
          </c:dLbls>
          <c:cat>
            <c:numRef>
              <c:f>Sheet1!$B$14:$F$14</c:f>
              <c:numCache>
                <c:formatCode>General</c:formatCode>
                <c:ptCount val="5"/>
                <c:pt idx="0">
                  <c:v>2011</c:v>
                </c:pt>
                <c:pt idx="1">
                  <c:v>2012</c:v>
                </c:pt>
                <c:pt idx="2">
                  <c:v>2013</c:v>
                </c:pt>
                <c:pt idx="3">
                  <c:v>2014</c:v>
                </c:pt>
                <c:pt idx="4">
                  <c:v>2015</c:v>
                </c:pt>
              </c:numCache>
            </c:numRef>
          </c:cat>
          <c:val>
            <c:numRef>
              <c:f>Sheet1!$B$19:$F$19</c:f>
              <c:numCache>
                <c:formatCode>General</c:formatCode>
                <c:ptCount val="5"/>
                <c:pt idx="0">
                  <c:v>30809897</c:v>
                </c:pt>
                <c:pt idx="1">
                  <c:v>32132391</c:v>
                </c:pt>
                <c:pt idx="2">
                  <c:v>33276311</c:v>
                </c:pt>
                <c:pt idx="3">
                  <c:v>34581444</c:v>
                </c:pt>
                <c:pt idx="4">
                  <c:v>35953897</c:v>
                </c:pt>
              </c:numCache>
            </c:numRef>
          </c:val>
        </c:ser>
        <c:dLbls>
          <c:showLegendKey val="0"/>
          <c:showVal val="0"/>
          <c:showCatName val="0"/>
          <c:showSerName val="0"/>
          <c:showPercent val="0"/>
          <c:showBubbleSize val="0"/>
        </c:dLbls>
        <c:gapWidth val="71"/>
        <c:axId val="96559104"/>
        <c:axId val="106488384"/>
      </c:barChart>
      <c:catAx>
        <c:axId val="965591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06488384"/>
        <c:crosses val="autoZero"/>
        <c:auto val="1"/>
        <c:lblAlgn val="ctr"/>
        <c:lblOffset val="100"/>
        <c:noMultiLvlLbl val="0"/>
      </c:catAx>
      <c:valAx>
        <c:axId val="106488384"/>
        <c:scaling>
          <c:orientation val="minMax"/>
        </c:scaling>
        <c:delete val="1"/>
        <c:axPos val="l"/>
        <c:numFmt formatCode="General" sourceLinked="1"/>
        <c:majorTickMark val="out"/>
        <c:minorTickMark val="none"/>
        <c:tickLblPos val="nextTo"/>
        <c:crossAx val="96559104"/>
        <c:crosses val="autoZero"/>
        <c:crossBetween val="between"/>
        <c:dispUnits>
          <c:builtInUnit val="millions"/>
          <c:dispUnitsLbl>
            <c:layout/>
          </c:dispUnitsLbl>
        </c:dispUnits>
      </c:valAx>
    </c:plotArea>
    <c:plotVisOnly val="1"/>
    <c:dispBlanksAs val="gap"/>
    <c:showDLblsOverMax val="0"/>
  </c:chart>
  <c:spPr>
    <a:solidFill>
      <a:schemeClr val="bg1">
        <a:lumMod val="95000"/>
        <a:alpha val="66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Dose Needed (millions)</a:t>
            </a:r>
          </a:p>
        </c:rich>
      </c:tx>
      <c:layout/>
      <c:overlay val="0"/>
    </c:title>
    <c:autoTitleDeleted val="0"/>
    <c:plotArea>
      <c:layout/>
      <c:barChart>
        <c:barDir val="col"/>
        <c:grouping val="clustered"/>
        <c:varyColors val="0"/>
        <c:ser>
          <c:idx val="0"/>
          <c:order val="0"/>
          <c:tx>
            <c:strRef>
              <c:f>Sheet2!$A$19</c:f>
              <c:strCache>
                <c:ptCount val="1"/>
                <c:pt idx="0">
                  <c:v>BCG</c:v>
                </c:pt>
              </c:strCache>
            </c:strRef>
          </c:tx>
          <c:spPr>
            <a:solidFill>
              <a:srgbClr val="00B050"/>
            </a:solidFill>
          </c:spPr>
          <c:invertIfNegative val="0"/>
          <c:dLbls>
            <c:numFmt formatCode="#,##0.0" sourceLinked="0"/>
            <c:showLegendKey val="0"/>
            <c:showVal val="1"/>
            <c:showCatName val="0"/>
            <c:showSerName val="0"/>
            <c:showPercent val="0"/>
            <c:showBubbleSize val="0"/>
            <c:showLeaderLines val="0"/>
          </c:dLbls>
          <c:cat>
            <c:numRef>
              <c:f>Sheet2!$B$14:$F$14</c:f>
              <c:numCache>
                <c:formatCode>General</c:formatCode>
                <c:ptCount val="5"/>
                <c:pt idx="0">
                  <c:v>2011</c:v>
                </c:pt>
                <c:pt idx="1">
                  <c:v>2012</c:v>
                </c:pt>
                <c:pt idx="2">
                  <c:v>2013</c:v>
                </c:pt>
                <c:pt idx="3">
                  <c:v>2014</c:v>
                </c:pt>
                <c:pt idx="4">
                  <c:v>2015</c:v>
                </c:pt>
              </c:numCache>
            </c:numRef>
          </c:cat>
          <c:val>
            <c:numRef>
              <c:f>Sheet2!$B$19:$F$19</c:f>
              <c:numCache>
                <c:formatCode>General</c:formatCode>
                <c:ptCount val="5"/>
                <c:pt idx="0">
                  <c:v>30809897</c:v>
                </c:pt>
                <c:pt idx="1">
                  <c:v>32132391</c:v>
                </c:pt>
                <c:pt idx="2">
                  <c:v>33276311</c:v>
                </c:pt>
                <c:pt idx="3">
                  <c:v>34581444</c:v>
                </c:pt>
                <c:pt idx="4">
                  <c:v>35953897</c:v>
                </c:pt>
              </c:numCache>
            </c:numRef>
          </c:val>
        </c:ser>
        <c:dLbls>
          <c:showLegendKey val="0"/>
          <c:showVal val="0"/>
          <c:showCatName val="0"/>
          <c:showSerName val="0"/>
          <c:showPercent val="0"/>
          <c:showBubbleSize val="0"/>
        </c:dLbls>
        <c:gapWidth val="72"/>
        <c:axId val="96559616"/>
        <c:axId val="106490112"/>
      </c:barChart>
      <c:catAx>
        <c:axId val="965596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06490112"/>
        <c:crosses val="autoZero"/>
        <c:auto val="1"/>
        <c:lblAlgn val="ctr"/>
        <c:lblOffset val="100"/>
        <c:noMultiLvlLbl val="0"/>
      </c:catAx>
      <c:valAx>
        <c:axId val="106490112"/>
        <c:scaling>
          <c:orientation val="minMax"/>
        </c:scaling>
        <c:delete val="1"/>
        <c:axPos val="l"/>
        <c:numFmt formatCode="General" sourceLinked="1"/>
        <c:majorTickMark val="out"/>
        <c:minorTickMark val="none"/>
        <c:tickLblPos val="none"/>
        <c:crossAx val="96559616"/>
        <c:crosses val="autoZero"/>
        <c:crossBetween val="between"/>
        <c:dispUnits>
          <c:builtInUnit val="millions"/>
          <c:dispUnitsLbl>
            <c:layout/>
          </c:dispUnitsLbl>
        </c:dispUnits>
      </c:valAx>
    </c:plotArea>
    <c:plotVisOnly val="1"/>
    <c:dispBlanksAs val="gap"/>
    <c:showDLblsOverMax val="0"/>
  </c:chart>
  <c:spPr>
    <a:solidFill>
      <a:schemeClr val="bg1">
        <a:lumMod val="95000"/>
        <a:alpha val="69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 million</a:t>
            </a:r>
          </a:p>
        </c:rich>
      </c:tx>
      <c:layout/>
      <c:overlay val="0"/>
    </c:title>
    <c:autoTitleDeleted val="0"/>
    <c:plotArea>
      <c:layout/>
      <c:barChart>
        <c:barDir val="col"/>
        <c:grouping val="clustered"/>
        <c:varyColors val="0"/>
        <c:ser>
          <c:idx val="0"/>
          <c:order val="0"/>
          <c:tx>
            <c:strRef>
              <c:f>Sheet2!$I$19</c:f>
              <c:strCache>
                <c:ptCount val="1"/>
                <c:pt idx="0">
                  <c:v>BCG</c:v>
                </c:pt>
              </c:strCache>
            </c:strRef>
          </c:tx>
          <c:spPr>
            <a:solidFill>
              <a:schemeClr val="accent2">
                <a:lumMod val="75000"/>
              </a:schemeClr>
            </a:solidFill>
          </c:spPr>
          <c:invertIfNegative val="0"/>
          <c:dLbls>
            <c:numFmt formatCode="#,##0.00" sourceLinked="0"/>
            <c:showLegendKey val="0"/>
            <c:showVal val="1"/>
            <c:showCatName val="0"/>
            <c:showSerName val="0"/>
            <c:showPercent val="0"/>
            <c:showBubbleSize val="0"/>
            <c:showLeaderLines val="0"/>
          </c:dLbls>
          <c:cat>
            <c:numRef>
              <c:f>Sheet2!$J$14:$N$14</c:f>
              <c:numCache>
                <c:formatCode>General</c:formatCode>
                <c:ptCount val="5"/>
                <c:pt idx="0">
                  <c:v>2011</c:v>
                </c:pt>
                <c:pt idx="1">
                  <c:v>2012</c:v>
                </c:pt>
                <c:pt idx="2">
                  <c:v>2013</c:v>
                </c:pt>
                <c:pt idx="3">
                  <c:v>2014</c:v>
                </c:pt>
                <c:pt idx="4">
                  <c:v>2015</c:v>
                </c:pt>
              </c:numCache>
            </c:numRef>
          </c:cat>
          <c:val>
            <c:numRef>
              <c:f>Sheet2!$J$19:$N$19</c:f>
              <c:numCache>
                <c:formatCode>General</c:formatCode>
                <c:ptCount val="5"/>
                <c:pt idx="0">
                  <c:v>87808.206449999998</c:v>
                </c:pt>
                <c:pt idx="1">
                  <c:v>91577.314350000001</c:v>
                </c:pt>
                <c:pt idx="2">
                  <c:v>94837.486350000006</c:v>
                </c:pt>
                <c:pt idx="3">
                  <c:v>98557.11540000001</c:v>
                </c:pt>
                <c:pt idx="4">
                  <c:v>102468.60645000001</c:v>
                </c:pt>
              </c:numCache>
            </c:numRef>
          </c:val>
        </c:ser>
        <c:dLbls>
          <c:showLegendKey val="0"/>
          <c:showVal val="0"/>
          <c:showCatName val="0"/>
          <c:showSerName val="0"/>
          <c:showPercent val="0"/>
          <c:showBubbleSize val="0"/>
        </c:dLbls>
        <c:gapWidth val="72"/>
        <c:axId val="96560128"/>
        <c:axId val="106491840"/>
      </c:barChart>
      <c:catAx>
        <c:axId val="9656012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06491840"/>
        <c:crosses val="autoZero"/>
        <c:auto val="1"/>
        <c:lblAlgn val="ctr"/>
        <c:lblOffset val="100"/>
        <c:noMultiLvlLbl val="0"/>
      </c:catAx>
      <c:valAx>
        <c:axId val="106491840"/>
        <c:scaling>
          <c:orientation val="minMax"/>
        </c:scaling>
        <c:delete val="1"/>
        <c:axPos val="l"/>
        <c:numFmt formatCode="General" sourceLinked="1"/>
        <c:majorTickMark val="out"/>
        <c:minorTickMark val="none"/>
        <c:tickLblPos val="none"/>
        <c:crossAx val="96560128"/>
        <c:crosses val="autoZero"/>
        <c:crossBetween val="between"/>
        <c:dispUnits>
          <c:builtInUnit val="millions"/>
          <c:dispUnitsLbl>
            <c:layout/>
          </c:dispUnitsLbl>
        </c:dispUnits>
      </c:valAx>
    </c:plotArea>
    <c:plotVisOnly val="1"/>
    <c:dispBlanksAs val="gap"/>
    <c:showDLblsOverMax val="0"/>
  </c:chart>
  <c:spPr>
    <a:solidFill>
      <a:schemeClr val="bg1">
        <a:lumMod val="95000"/>
        <a:alpha val="69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EX.Im.Vaccines!$B$5</c:f>
              <c:strCache>
                <c:ptCount val="1"/>
                <c:pt idx="0">
                  <c:v>OIC</c:v>
                </c:pt>
              </c:strCache>
            </c:strRef>
          </c:tx>
          <c:invertIfNegative val="0"/>
          <c:dLbls>
            <c:showLegendKey val="0"/>
            <c:showVal val="1"/>
            <c:showCatName val="0"/>
            <c:showSerName val="0"/>
            <c:showPercent val="0"/>
            <c:showBubbleSize val="0"/>
            <c:showLeaderLines val="0"/>
          </c:dLbls>
          <c:cat>
            <c:numRef>
              <c:f>EX.Im.Vaccines!$C$4:$H$4</c:f>
              <c:numCache>
                <c:formatCode>General</c:formatCode>
                <c:ptCount val="6"/>
                <c:pt idx="0">
                  <c:v>2007</c:v>
                </c:pt>
                <c:pt idx="1">
                  <c:v>2008</c:v>
                </c:pt>
                <c:pt idx="2">
                  <c:v>2009</c:v>
                </c:pt>
                <c:pt idx="3">
                  <c:v>2010</c:v>
                </c:pt>
                <c:pt idx="4">
                  <c:v>2011</c:v>
                </c:pt>
                <c:pt idx="5">
                  <c:v>2012</c:v>
                </c:pt>
              </c:numCache>
            </c:numRef>
          </c:cat>
          <c:val>
            <c:numRef>
              <c:f>EX.Im.Vaccines!$C$5:$H$5</c:f>
              <c:numCache>
                <c:formatCode>General</c:formatCode>
                <c:ptCount val="6"/>
                <c:pt idx="0">
                  <c:v>11.9</c:v>
                </c:pt>
                <c:pt idx="1">
                  <c:v>15.9</c:v>
                </c:pt>
                <c:pt idx="2">
                  <c:v>11.7</c:v>
                </c:pt>
                <c:pt idx="3">
                  <c:v>134.80000000000001</c:v>
                </c:pt>
                <c:pt idx="4">
                  <c:v>87.3</c:v>
                </c:pt>
                <c:pt idx="5">
                  <c:v>122.7</c:v>
                </c:pt>
              </c:numCache>
            </c:numRef>
          </c:val>
        </c:ser>
        <c:ser>
          <c:idx val="1"/>
          <c:order val="1"/>
          <c:tx>
            <c:strRef>
              <c:f>EX.Im.Vaccines!$B$6</c:f>
              <c:strCache>
                <c:ptCount val="1"/>
                <c:pt idx="0">
                  <c:v>Non-OIC Developing</c:v>
                </c:pt>
              </c:strCache>
            </c:strRef>
          </c:tx>
          <c:invertIfNegative val="0"/>
          <c:dLbls>
            <c:showLegendKey val="0"/>
            <c:showVal val="1"/>
            <c:showCatName val="0"/>
            <c:showSerName val="0"/>
            <c:showPercent val="0"/>
            <c:showBubbleSize val="0"/>
            <c:showLeaderLines val="0"/>
          </c:dLbls>
          <c:cat>
            <c:numRef>
              <c:f>EX.Im.Vaccines!$C$4:$H$4</c:f>
              <c:numCache>
                <c:formatCode>General</c:formatCode>
                <c:ptCount val="6"/>
                <c:pt idx="0">
                  <c:v>2007</c:v>
                </c:pt>
                <c:pt idx="1">
                  <c:v>2008</c:v>
                </c:pt>
                <c:pt idx="2">
                  <c:v>2009</c:v>
                </c:pt>
                <c:pt idx="3">
                  <c:v>2010</c:v>
                </c:pt>
                <c:pt idx="4">
                  <c:v>2011</c:v>
                </c:pt>
                <c:pt idx="5">
                  <c:v>2012</c:v>
                </c:pt>
              </c:numCache>
            </c:numRef>
          </c:cat>
          <c:val>
            <c:numRef>
              <c:f>EX.Im.Vaccines!$C$6:$H$6</c:f>
              <c:numCache>
                <c:formatCode>General</c:formatCode>
                <c:ptCount val="6"/>
                <c:pt idx="0">
                  <c:v>63</c:v>
                </c:pt>
                <c:pt idx="1">
                  <c:v>161</c:v>
                </c:pt>
                <c:pt idx="2">
                  <c:v>518.20000000000005</c:v>
                </c:pt>
                <c:pt idx="3">
                  <c:v>375.9</c:v>
                </c:pt>
                <c:pt idx="4">
                  <c:v>578.6</c:v>
                </c:pt>
                <c:pt idx="5">
                  <c:v>560.29999999999995</c:v>
                </c:pt>
              </c:numCache>
            </c:numRef>
          </c:val>
        </c:ser>
        <c:dLbls>
          <c:showLegendKey val="0"/>
          <c:showVal val="0"/>
          <c:showCatName val="0"/>
          <c:showSerName val="0"/>
          <c:showPercent val="0"/>
          <c:showBubbleSize val="0"/>
        </c:dLbls>
        <c:gapWidth val="150"/>
        <c:axId val="107169280"/>
        <c:axId val="96649792"/>
      </c:barChart>
      <c:lineChart>
        <c:grouping val="standard"/>
        <c:varyColors val="0"/>
        <c:ser>
          <c:idx val="2"/>
          <c:order val="2"/>
          <c:tx>
            <c:strRef>
              <c:f>EX.Im.Vaccines!$B$7</c:f>
              <c:strCache>
                <c:ptCount val="1"/>
                <c:pt idx="0">
                  <c:v>OIC as % of World</c:v>
                </c:pt>
              </c:strCache>
            </c:strRef>
          </c:tx>
          <c:cat>
            <c:numRef>
              <c:f>EX.Im.Vaccines!$C$4:$H$4</c:f>
              <c:numCache>
                <c:formatCode>General</c:formatCode>
                <c:ptCount val="6"/>
                <c:pt idx="0">
                  <c:v>2007</c:v>
                </c:pt>
                <c:pt idx="1">
                  <c:v>2008</c:v>
                </c:pt>
                <c:pt idx="2">
                  <c:v>2009</c:v>
                </c:pt>
                <c:pt idx="3">
                  <c:v>2010</c:v>
                </c:pt>
                <c:pt idx="4">
                  <c:v>2011</c:v>
                </c:pt>
                <c:pt idx="5">
                  <c:v>2012</c:v>
                </c:pt>
              </c:numCache>
            </c:numRef>
          </c:cat>
          <c:val>
            <c:numRef>
              <c:f>EX.Im.Vaccines!$C$7:$H$7</c:f>
              <c:numCache>
                <c:formatCode>General</c:formatCode>
                <c:ptCount val="6"/>
                <c:pt idx="0">
                  <c:v>0.13</c:v>
                </c:pt>
                <c:pt idx="1">
                  <c:v>0.15</c:v>
                </c:pt>
                <c:pt idx="2">
                  <c:v>0.06</c:v>
                </c:pt>
                <c:pt idx="3">
                  <c:v>0.67</c:v>
                </c:pt>
                <c:pt idx="4">
                  <c:v>0.42</c:v>
                </c:pt>
                <c:pt idx="5">
                  <c:v>0.57999999999999996</c:v>
                </c:pt>
              </c:numCache>
            </c:numRef>
          </c:val>
          <c:smooth val="0"/>
        </c:ser>
        <c:dLbls>
          <c:showLegendKey val="0"/>
          <c:showVal val="0"/>
          <c:showCatName val="0"/>
          <c:showSerName val="0"/>
          <c:showPercent val="0"/>
          <c:showBubbleSize val="0"/>
        </c:dLbls>
        <c:marker val="1"/>
        <c:smooth val="0"/>
        <c:axId val="107170816"/>
        <c:axId val="96650368"/>
      </c:lineChart>
      <c:catAx>
        <c:axId val="107169280"/>
        <c:scaling>
          <c:orientation val="minMax"/>
        </c:scaling>
        <c:delete val="0"/>
        <c:axPos val="b"/>
        <c:numFmt formatCode="General" sourceLinked="1"/>
        <c:majorTickMark val="out"/>
        <c:minorTickMark val="none"/>
        <c:tickLblPos val="nextTo"/>
        <c:crossAx val="96649792"/>
        <c:crosses val="autoZero"/>
        <c:auto val="1"/>
        <c:lblAlgn val="ctr"/>
        <c:lblOffset val="100"/>
        <c:noMultiLvlLbl val="0"/>
      </c:catAx>
      <c:valAx>
        <c:axId val="96649792"/>
        <c:scaling>
          <c:orientation val="minMax"/>
        </c:scaling>
        <c:delete val="0"/>
        <c:axPos val="l"/>
        <c:title>
          <c:tx>
            <c:rich>
              <a:bodyPr rot="-5400000" vert="horz"/>
              <a:lstStyle/>
              <a:p>
                <a:pPr>
                  <a:defRPr/>
                </a:pPr>
                <a:r>
                  <a:rPr lang="en-US"/>
                  <a:t>Millions</a:t>
                </a:r>
              </a:p>
            </c:rich>
          </c:tx>
          <c:layout/>
          <c:overlay val="0"/>
        </c:title>
        <c:numFmt formatCode="General" sourceLinked="1"/>
        <c:majorTickMark val="out"/>
        <c:minorTickMark val="none"/>
        <c:tickLblPos val="nextTo"/>
        <c:crossAx val="107169280"/>
        <c:crosses val="autoZero"/>
        <c:crossBetween val="between"/>
      </c:valAx>
      <c:valAx>
        <c:axId val="96650368"/>
        <c:scaling>
          <c:orientation val="minMax"/>
          <c:max val="6"/>
        </c:scaling>
        <c:delete val="0"/>
        <c:axPos val="r"/>
        <c:title>
          <c:tx>
            <c:rich>
              <a:bodyPr rot="-5400000" vert="horz"/>
              <a:lstStyle/>
              <a:p>
                <a:pPr>
                  <a:defRPr/>
                </a:pPr>
                <a:r>
                  <a:rPr lang="en-US"/>
                  <a:t>Percent</a:t>
                </a:r>
              </a:p>
            </c:rich>
          </c:tx>
          <c:layout/>
          <c:overlay val="0"/>
        </c:title>
        <c:numFmt formatCode="General" sourceLinked="1"/>
        <c:majorTickMark val="out"/>
        <c:minorTickMark val="none"/>
        <c:tickLblPos val="nextTo"/>
        <c:crossAx val="107170816"/>
        <c:crosses val="max"/>
        <c:crossBetween val="between"/>
        <c:majorUnit val="1"/>
        <c:minorUnit val="2.0000000000000004E-2"/>
      </c:valAx>
      <c:catAx>
        <c:axId val="107170816"/>
        <c:scaling>
          <c:orientation val="minMax"/>
        </c:scaling>
        <c:delete val="1"/>
        <c:axPos val="b"/>
        <c:numFmt formatCode="General" sourceLinked="1"/>
        <c:majorTickMark val="out"/>
        <c:minorTickMark val="none"/>
        <c:tickLblPos val="nextTo"/>
        <c:crossAx val="96650368"/>
        <c:crosses val="autoZero"/>
        <c:auto val="1"/>
        <c:lblAlgn val="ctr"/>
        <c:lblOffset val="100"/>
        <c:noMultiLvlLbl val="0"/>
      </c:cat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Dose </a:t>
            </a:r>
            <a:r>
              <a:rPr lang="en-US" dirty="0"/>
              <a:t>Needed (millions)</a:t>
            </a:r>
          </a:p>
        </c:rich>
      </c:tx>
      <c:layout/>
      <c:overlay val="0"/>
    </c:title>
    <c:autoTitleDeleted val="0"/>
    <c:plotArea>
      <c:layout/>
      <c:barChart>
        <c:barDir val="col"/>
        <c:grouping val="clustered"/>
        <c:varyColors val="0"/>
        <c:ser>
          <c:idx val="0"/>
          <c:order val="0"/>
          <c:tx>
            <c:strRef>
              <c:f>Sheet2!$A$15</c:f>
              <c:strCache>
                <c:ptCount val="1"/>
                <c:pt idx="0">
                  <c:v>Penta</c:v>
                </c:pt>
              </c:strCache>
            </c:strRef>
          </c:tx>
          <c:spPr>
            <a:solidFill>
              <a:srgbClr val="00B050"/>
            </a:solidFill>
          </c:spPr>
          <c:invertIfNegative val="0"/>
          <c:dLbls>
            <c:numFmt formatCode="#,##0.0" sourceLinked="0"/>
            <c:showLegendKey val="0"/>
            <c:showVal val="1"/>
            <c:showCatName val="0"/>
            <c:showSerName val="0"/>
            <c:showPercent val="0"/>
            <c:showBubbleSize val="0"/>
            <c:showLeaderLines val="0"/>
          </c:dLbls>
          <c:cat>
            <c:numRef>
              <c:f>Sheet2!$B$14:$F$14</c:f>
              <c:numCache>
                <c:formatCode>General</c:formatCode>
                <c:ptCount val="5"/>
                <c:pt idx="0">
                  <c:v>2011</c:v>
                </c:pt>
                <c:pt idx="1">
                  <c:v>2012</c:v>
                </c:pt>
                <c:pt idx="2">
                  <c:v>2013</c:v>
                </c:pt>
                <c:pt idx="3">
                  <c:v>2014</c:v>
                </c:pt>
                <c:pt idx="4">
                  <c:v>2015</c:v>
                </c:pt>
              </c:numCache>
            </c:numRef>
          </c:cat>
          <c:val>
            <c:numRef>
              <c:f>Sheet2!$B$15:$F$15</c:f>
              <c:numCache>
                <c:formatCode>General</c:formatCode>
                <c:ptCount val="5"/>
                <c:pt idx="0">
                  <c:v>77486730</c:v>
                </c:pt>
                <c:pt idx="1">
                  <c:v>79342341</c:v>
                </c:pt>
                <c:pt idx="2">
                  <c:v>84497748</c:v>
                </c:pt>
                <c:pt idx="3">
                  <c:v>88889745</c:v>
                </c:pt>
                <c:pt idx="4">
                  <c:v>92672739</c:v>
                </c:pt>
              </c:numCache>
            </c:numRef>
          </c:val>
        </c:ser>
        <c:dLbls>
          <c:showLegendKey val="0"/>
          <c:showVal val="0"/>
          <c:showCatName val="0"/>
          <c:showSerName val="0"/>
          <c:showPercent val="0"/>
          <c:showBubbleSize val="0"/>
        </c:dLbls>
        <c:gapWidth val="59"/>
        <c:axId val="94345728"/>
        <c:axId val="80333632"/>
      </c:barChart>
      <c:catAx>
        <c:axId val="9434572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80333632"/>
        <c:crosses val="autoZero"/>
        <c:auto val="1"/>
        <c:lblAlgn val="ctr"/>
        <c:lblOffset val="100"/>
        <c:noMultiLvlLbl val="0"/>
      </c:catAx>
      <c:valAx>
        <c:axId val="80333632"/>
        <c:scaling>
          <c:orientation val="minMax"/>
        </c:scaling>
        <c:delete val="1"/>
        <c:axPos val="l"/>
        <c:numFmt formatCode="General" sourceLinked="1"/>
        <c:majorTickMark val="out"/>
        <c:minorTickMark val="none"/>
        <c:tickLblPos val="none"/>
        <c:crossAx val="94345728"/>
        <c:crosses val="autoZero"/>
        <c:crossBetween val="between"/>
        <c:dispUnits>
          <c:builtInUnit val="millions"/>
          <c:dispUnitsLbl>
            <c:layout/>
          </c:dispUnitsLbl>
        </c:dispUnits>
      </c:valAx>
    </c:plotArea>
    <c:plotVisOnly val="1"/>
    <c:dispBlanksAs val="gap"/>
    <c:showDLblsOverMax val="0"/>
  </c:chart>
  <c:spPr>
    <a:solidFill>
      <a:prstClr val="white">
        <a:lumMod val="95000"/>
        <a:alpha val="65000"/>
      </a:prstClr>
    </a:solidFill>
    <a:ln>
      <a:solidFill>
        <a:srgbClr val="EEECE1">
          <a:lumMod val="50000"/>
        </a:srgbClr>
      </a:solidFill>
    </a:ln>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EX.Im.Vaccines!$B$15</c:f>
              <c:strCache>
                <c:ptCount val="1"/>
                <c:pt idx="0">
                  <c:v>OIC</c:v>
                </c:pt>
              </c:strCache>
            </c:strRef>
          </c:tx>
          <c:invertIfNegative val="0"/>
          <c:dLbls>
            <c:showLegendKey val="0"/>
            <c:showVal val="1"/>
            <c:showCatName val="0"/>
            <c:showSerName val="0"/>
            <c:showPercent val="0"/>
            <c:showBubbleSize val="0"/>
            <c:showLeaderLines val="0"/>
          </c:dLbls>
          <c:cat>
            <c:numRef>
              <c:f>EX.Im.Vaccines!$C$14:$H$14</c:f>
              <c:numCache>
                <c:formatCode>General</c:formatCode>
                <c:ptCount val="6"/>
                <c:pt idx="0">
                  <c:v>2007</c:v>
                </c:pt>
                <c:pt idx="1">
                  <c:v>2008</c:v>
                </c:pt>
                <c:pt idx="2">
                  <c:v>2009</c:v>
                </c:pt>
                <c:pt idx="3">
                  <c:v>2010</c:v>
                </c:pt>
                <c:pt idx="4">
                  <c:v>2011</c:v>
                </c:pt>
                <c:pt idx="5">
                  <c:v>2012</c:v>
                </c:pt>
              </c:numCache>
            </c:numRef>
          </c:cat>
          <c:val>
            <c:numRef>
              <c:f>EX.Im.Vaccines!$C$15:$H$15</c:f>
              <c:numCache>
                <c:formatCode>General</c:formatCode>
                <c:ptCount val="6"/>
                <c:pt idx="0">
                  <c:v>0.25</c:v>
                </c:pt>
                <c:pt idx="1">
                  <c:v>0.66</c:v>
                </c:pt>
                <c:pt idx="2">
                  <c:v>0.69</c:v>
                </c:pt>
                <c:pt idx="3">
                  <c:v>0.86</c:v>
                </c:pt>
                <c:pt idx="4">
                  <c:v>1.19</c:v>
                </c:pt>
                <c:pt idx="5">
                  <c:v>1.53</c:v>
                </c:pt>
              </c:numCache>
            </c:numRef>
          </c:val>
        </c:ser>
        <c:ser>
          <c:idx val="1"/>
          <c:order val="1"/>
          <c:tx>
            <c:strRef>
              <c:f>EX.Im.Vaccines!$B$16</c:f>
              <c:strCache>
                <c:ptCount val="1"/>
                <c:pt idx="0">
                  <c:v>Non-OIC Developing</c:v>
                </c:pt>
              </c:strCache>
            </c:strRef>
          </c:tx>
          <c:invertIfNegative val="0"/>
          <c:dLbls>
            <c:showLegendKey val="0"/>
            <c:showVal val="1"/>
            <c:showCatName val="0"/>
            <c:showSerName val="0"/>
            <c:showPercent val="0"/>
            <c:showBubbleSize val="0"/>
            <c:showLeaderLines val="0"/>
          </c:dLbls>
          <c:cat>
            <c:numRef>
              <c:f>EX.Im.Vaccines!$C$14:$H$14</c:f>
              <c:numCache>
                <c:formatCode>General</c:formatCode>
                <c:ptCount val="6"/>
                <c:pt idx="0">
                  <c:v>2007</c:v>
                </c:pt>
                <c:pt idx="1">
                  <c:v>2008</c:v>
                </c:pt>
                <c:pt idx="2">
                  <c:v>2009</c:v>
                </c:pt>
                <c:pt idx="3">
                  <c:v>2010</c:v>
                </c:pt>
                <c:pt idx="4">
                  <c:v>2011</c:v>
                </c:pt>
                <c:pt idx="5">
                  <c:v>2012</c:v>
                </c:pt>
              </c:numCache>
            </c:numRef>
          </c:cat>
          <c:val>
            <c:numRef>
              <c:f>EX.Im.Vaccines!$C$16:$H$16</c:f>
              <c:numCache>
                <c:formatCode>General</c:formatCode>
                <c:ptCount val="6"/>
                <c:pt idx="0">
                  <c:v>0.85</c:v>
                </c:pt>
                <c:pt idx="1">
                  <c:v>2.04</c:v>
                </c:pt>
                <c:pt idx="2">
                  <c:v>3.01</c:v>
                </c:pt>
                <c:pt idx="3">
                  <c:v>3.72</c:v>
                </c:pt>
                <c:pt idx="4">
                  <c:v>3.07</c:v>
                </c:pt>
                <c:pt idx="5">
                  <c:v>3.65</c:v>
                </c:pt>
              </c:numCache>
            </c:numRef>
          </c:val>
        </c:ser>
        <c:dLbls>
          <c:showLegendKey val="0"/>
          <c:showVal val="0"/>
          <c:showCatName val="0"/>
          <c:showSerName val="0"/>
          <c:showPercent val="0"/>
          <c:showBubbleSize val="0"/>
        </c:dLbls>
        <c:gapWidth val="150"/>
        <c:axId val="107467776"/>
        <c:axId val="96652672"/>
      </c:barChart>
      <c:lineChart>
        <c:grouping val="standard"/>
        <c:varyColors val="0"/>
        <c:ser>
          <c:idx val="2"/>
          <c:order val="2"/>
          <c:tx>
            <c:strRef>
              <c:f>EX.Im.Vaccines!$B$17</c:f>
              <c:strCache>
                <c:ptCount val="1"/>
                <c:pt idx="0">
                  <c:v>OIC as % of World</c:v>
                </c:pt>
              </c:strCache>
            </c:strRef>
          </c:tx>
          <c:cat>
            <c:numRef>
              <c:f>EX.Im.Vaccines!$C$14:$H$14</c:f>
              <c:numCache>
                <c:formatCode>General</c:formatCode>
                <c:ptCount val="6"/>
                <c:pt idx="0">
                  <c:v>2007</c:v>
                </c:pt>
                <c:pt idx="1">
                  <c:v>2008</c:v>
                </c:pt>
                <c:pt idx="2">
                  <c:v>2009</c:v>
                </c:pt>
                <c:pt idx="3">
                  <c:v>2010</c:v>
                </c:pt>
                <c:pt idx="4">
                  <c:v>2011</c:v>
                </c:pt>
                <c:pt idx="5">
                  <c:v>2012</c:v>
                </c:pt>
              </c:numCache>
            </c:numRef>
          </c:cat>
          <c:val>
            <c:numRef>
              <c:f>EX.Im.Vaccines!$C$17:$H$17</c:f>
              <c:numCache>
                <c:formatCode>General</c:formatCode>
                <c:ptCount val="6"/>
                <c:pt idx="0">
                  <c:v>3.01</c:v>
                </c:pt>
                <c:pt idx="1">
                  <c:v>5.84</c:v>
                </c:pt>
                <c:pt idx="2">
                  <c:v>4.6500000000000004</c:v>
                </c:pt>
                <c:pt idx="3">
                  <c:v>4.79</c:v>
                </c:pt>
                <c:pt idx="4">
                  <c:v>7.19</c:v>
                </c:pt>
                <c:pt idx="5">
                  <c:v>8.3000000000000007</c:v>
                </c:pt>
              </c:numCache>
            </c:numRef>
          </c:val>
          <c:smooth val="0"/>
        </c:ser>
        <c:dLbls>
          <c:showLegendKey val="0"/>
          <c:showVal val="0"/>
          <c:showCatName val="0"/>
          <c:showSerName val="0"/>
          <c:showPercent val="0"/>
          <c:showBubbleSize val="0"/>
        </c:dLbls>
        <c:marker val="1"/>
        <c:smooth val="0"/>
        <c:axId val="107468800"/>
        <c:axId val="96653248"/>
      </c:lineChart>
      <c:catAx>
        <c:axId val="107467776"/>
        <c:scaling>
          <c:orientation val="minMax"/>
        </c:scaling>
        <c:delete val="0"/>
        <c:axPos val="b"/>
        <c:numFmt formatCode="General" sourceLinked="1"/>
        <c:majorTickMark val="out"/>
        <c:minorTickMark val="none"/>
        <c:tickLblPos val="nextTo"/>
        <c:crossAx val="96652672"/>
        <c:crosses val="autoZero"/>
        <c:auto val="1"/>
        <c:lblAlgn val="ctr"/>
        <c:lblOffset val="100"/>
        <c:noMultiLvlLbl val="0"/>
      </c:catAx>
      <c:valAx>
        <c:axId val="96652672"/>
        <c:scaling>
          <c:orientation val="minMax"/>
        </c:scaling>
        <c:delete val="0"/>
        <c:axPos val="l"/>
        <c:title>
          <c:tx>
            <c:rich>
              <a:bodyPr rot="-5400000" vert="horz"/>
              <a:lstStyle/>
              <a:p>
                <a:pPr>
                  <a:defRPr/>
                </a:pPr>
                <a:r>
                  <a:rPr lang="en-US"/>
                  <a:t>Billions</a:t>
                </a:r>
              </a:p>
            </c:rich>
          </c:tx>
          <c:layout/>
          <c:overlay val="0"/>
        </c:title>
        <c:numFmt formatCode="#,##0.0" sourceLinked="0"/>
        <c:majorTickMark val="out"/>
        <c:minorTickMark val="none"/>
        <c:tickLblPos val="nextTo"/>
        <c:crossAx val="107467776"/>
        <c:crosses val="autoZero"/>
        <c:crossBetween val="between"/>
      </c:valAx>
      <c:valAx>
        <c:axId val="96653248"/>
        <c:scaling>
          <c:orientation val="minMax"/>
        </c:scaling>
        <c:delete val="0"/>
        <c:axPos val="r"/>
        <c:title>
          <c:tx>
            <c:rich>
              <a:bodyPr rot="-5400000" vert="horz"/>
              <a:lstStyle/>
              <a:p>
                <a:pPr>
                  <a:defRPr/>
                </a:pPr>
                <a:r>
                  <a:rPr lang="en-US"/>
                  <a:t>Percent</a:t>
                </a:r>
              </a:p>
            </c:rich>
          </c:tx>
          <c:layout/>
          <c:overlay val="0"/>
        </c:title>
        <c:numFmt formatCode="General" sourceLinked="1"/>
        <c:majorTickMark val="out"/>
        <c:minorTickMark val="none"/>
        <c:tickLblPos val="nextTo"/>
        <c:crossAx val="107468800"/>
        <c:crosses val="max"/>
        <c:crossBetween val="between"/>
        <c:majorUnit val="1"/>
        <c:minorUnit val="2.0000000000000004E-2"/>
      </c:valAx>
      <c:catAx>
        <c:axId val="107468800"/>
        <c:scaling>
          <c:orientation val="minMax"/>
        </c:scaling>
        <c:delete val="1"/>
        <c:axPos val="b"/>
        <c:numFmt formatCode="General" sourceLinked="1"/>
        <c:majorTickMark val="out"/>
        <c:minorTickMark val="none"/>
        <c:tickLblPos val="nextTo"/>
        <c:crossAx val="96653248"/>
        <c:crosses val="autoZero"/>
        <c:auto val="1"/>
        <c:lblAlgn val="ctr"/>
        <c:lblOffset val="100"/>
        <c:noMultiLvlLbl val="0"/>
      </c:cat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 million</a:t>
            </a:r>
          </a:p>
        </c:rich>
      </c:tx>
      <c:layout/>
      <c:overlay val="0"/>
    </c:title>
    <c:autoTitleDeleted val="0"/>
    <c:plotArea>
      <c:layout/>
      <c:barChart>
        <c:barDir val="col"/>
        <c:grouping val="clustered"/>
        <c:varyColors val="0"/>
        <c:ser>
          <c:idx val="0"/>
          <c:order val="0"/>
          <c:tx>
            <c:strRef>
              <c:f>Sheet2!$I$15</c:f>
              <c:strCache>
                <c:ptCount val="1"/>
                <c:pt idx="0">
                  <c:v>Penta</c:v>
                </c:pt>
              </c:strCache>
            </c:strRef>
          </c:tx>
          <c:spPr>
            <a:solidFill>
              <a:schemeClr val="accent2">
                <a:lumMod val="75000"/>
              </a:schemeClr>
            </a:solidFill>
          </c:spPr>
          <c:invertIfNegative val="0"/>
          <c:dLbls>
            <c:numFmt formatCode="#,##0.0" sourceLinked="0"/>
            <c:showLegendKey val="0"/>
            <c:showVal val="1"/>
            <c:showCatName val="0"/>
            <c:showSerName val="0"/>
            <c:showPercent val="0"/>
            <c:showBubbleSize val="0"/>
            <c:showLeaderLines val="0"/>
          </c:dLbls>
          <c:cat>
            <c:numRef>
              <c:f>Sheet2!$J$14:$N$14</c:f>
              <c:numCache>
                <c:formatCode>General</c:formatCode>
                <c:ptCount val="5"/>
                <c:pt idx="0">
                  <c:v>2011</c:v>
                </c:pt>
                <c:pt idx="1">
                  <c:v>2012</c:v>
                </c:pt>
                <c:pt idx="2">
                  <c:v>2013</c:v>
                </c:pt>
                <c:pt idx="3">
                  <c:v>2014</c:v>
                </c:pt>
                <c:pt idx="4">
                  <c:v>2015</c:v>
                </c:pt>
              </c:numCache>
            </c:numRef>
          </c:cat>
          <c:val>
            <c:numRef>
              <c:f>Sheet2!$J$15:$N$15</c:f>
              <c:numCache>
                <c:formatCode>General</c:formatCode>
                <c:ptCount val="5"/>
                <c:pt idx="0">
                  <c:v>12397876.800000001</c:v>
                </c:pt>
                <c:pt idx="1">
                  <c:v>12694774.560000001</c:v>
                </c:pt>
                <c:pt idx="2">
                  <c:v>13519639.68</c:v>
                </c:pt>
                <c:pt idx="3">
                  <c:v>14222359.200000001</c:v>
                </c:pt>
                <c:pt idx="4">
                  <c:v>14827638.24</c:v>
                </c:pt>
              </c:numCache>
            </c:numRef>
          </c:val>
        </c:ser>
        <c:dLbls>
          <c:showLegendKey val="0"/>
          <c:showVal val="0"/>
          <c:showCatName val="0"/>
          <c:showSerName val="0"/>
          <c:showPercent val="0"/>
          <c:showBubbleSize val="0"/>
        </c:dLbls>
        <c:gapWidth val="59"/>
        <c:axId val="94346752"/>
        <c:axId val="80335360"/>
      </c:barChart>
      <c:catAx>
        <c:axId val="9434675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80335360"/>
        <c:crosses val="autoZero"/>
        <c:auto val="1"/>
        <c:lblAlgn val="ctr"/>
        <c:lblOffset val="100"/>
        <c:noMultiLvlLbl val="0"/>
      </c:catAx>
      <c:valAx>
        <c:axId val="80335360"/>
        <c:scaling>
          <c:orientation val="minMax"/>
        </c:scaling>
        <c:delete val="1"/>
        <c:axPos val="l"/>
        <c:numFmt formatCode="General" sourceLinked="1"/>
        <c:majorTickMark val="out"/>
        <c:minorTickMark val="none"/>
        <c:tickLblPos val="none"/>
        <c:crossAx val="94346752"/>
        <c:crosses val="autoZero"/>
        <c:crossBetween val="between"/>
        <c:dispUnits>
          <c:builtInUnit val="millions"/>
          <c:dispUnitsLbl>
            <c:layout/>
          </c:dispUnitsLbl>
        </c:dispUnits>
      </c:valAx>
    </c:plotArea>
    <c:plotVisOnly val="1"/>
    <c:dispBlanksAs val="gap"/>
    <c:showDLblsOverMax val="0"/>
  </c:chart>
  <c:spPr>
    <a:solidFill>
      <a:prstClr val="white">
        <a:lumMod val="95000"/>
        <a:alpha val="65000"/>
      </a:prstClr>
    </a:solidFill>
    <a:ln>
      <a:solidFill>
        <a:srgbClr val="EEECE1">
          <a:lumMod val="50000"/>
        </a:srgbClr>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Dose </a:t>
            </a:r>
            <a:r>
              <a:rPr lang="en-US" dirty="0" smtClean="0"/>
              <a:t>Needed</a:t>
            </a:r>
          </a:p>
          <a:p>
            <a:pPr>
              <a:defRPr/>
            </a:pPr>
            <a:r>
              <a:rPr lang="en-US" dirty="0" smtClean="0"/>
              <a:t>million</a:t>
            </a:r>
            <a:endParaRPr lang="en-US" dirty="0"/>
          </a:p>
        </c:rich>
      </c:tx>
      <c:layout/>
      <c:overlay val="0"/>
    </c:title>
    <c:autoTitleDeleted val="0"/>
    <c:plotArea>
      <c:layout/>
      <c:barChart>
        <c:barDir val="col"/>
        <c:grouping val="clustered"/>
        <c:varyColors val="0"/>
        <c:ser>
          <c:idx val="0"/>
          <c:order val="0"/>
          <c:tx>
            <c:strRef>
              <c:f>Sheet2!$A$17</c:f>
              <c:strCache>
                <c:ptCount val="1"/>
                <c:pt idx="0">
                  <c:v>DTP3</c:v>
                </c:pt>
              </c:strCache>
            </c:strRef>
          </c:tx>
          <c:spPr>
            <a:solidFill>
              <a:srgbClr val="00B050"/>
            </a:solidFill>
          </c:spPr>
          <c:invertIfNegative val="0"/>
          <c:dLbls>
            <c:numFmt formatCode="#,##0.0" sourceLinked="0"/>
            <c:txPr>
              <a:bodyPr/>
              <a:lstStyle/>
              <a:p>
                <a:pPr>
                  <a:defRPr sz="1600"/>
                </a:pPr>
                <a:endParaRPr lang="en-US"/>
              </a:p>
            </c:txPr>
            <c:showLegendKey val="0"/>
            <c:showVal val="1"/>
            <c:showCatName val="0"/>
            <c:showSerName val="0"/>
            <c:showPercent val="0"/>
            <c:showBubbleSize val="0"/>
            <c:showLeaderLines val="0"/>
          </c:dLbls>
          <c:cat>
            <c:numRef>
              <c:f>Sheet2!$B$14:$F$14</c:f>
              <c:numCache>
                <c:formatCode>General</c:formatCode>
                <c:ptCount val="5"/>
                <c:pt idx="0">
                  <c:v>2011</c:v>
                </c:pt>
                <c:pt idx="1">
                  <c:v>2012</c:v>
                </c:pt>
                <c:pt idx="2">
                  <c:v>2013</c:v>
                </c:pt>
                <c:pt idx="3">
                  <c:v>2014</c:v>
                </c:pt>
                <c:pt idx="4">
                  <c:v>2015</c:v>
                </c:pt>
              </c:numCache>
            </c:numRef>
          </c:cat>
          <c:val>
            <c:numRef>
              <c:f>Sheet2!$B$17:$F$17</c:f>
              <c:numCache>
                <c:formatCode>General</c:formatCode>
                <c:ptCount val="5"/>
                <c:pt idx="0">
                  <c:v>28178704</c:v>
                </c:pt>
                <c:pt idx="1">
                  <c:v>29459967</c:v>
                </c:pt>
                <c:pt idx="2">
                  <c:v>26331088</c:v>
                </c:pt>
                <c:pt idx="3">
                  <c:v>29698225</c:v>
                </c:pt>
                <c:pt idx="4">
                  <c:v>31011464</c:v>
                </c:pt>
              </c:numCache>
            </c:numRef>
          </c:val>
        </c:ser>
        <c:dLbls>
          <c:showLegendKey val="0"/>
          <c:showVal val="0"/>
          <c:showCatName val="0"/>
          <c:showSerName val="0"/>
          <c:showPercent val="0"/>
          <c:showBubbleSize val="0"/>
        </c:dLbls>
        <c:gapWidth val="66"/>
        <c:axId val="97205760"/>
        <c:axId val="87146496"/>
      </c:barChart>
      <c:catAx>
        <c:axId val="9720576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87146496"/>
        <c:crosses val="autoZero"/>
        <c:auto val="1"/>
        <c:lblAlgn val="ctr"/>
        <c:lblOffset val="100"/>
        <c:noMultiLvlLbl val="0"/>
      </c:catAx>
      <c:valAx>
        <c:axId val="87146496"/>
        <c:scaling>
          <c:orientation val="minMax"/>
        </c:scaling>
        <c:delete val="0"/>
        <c:axPos val="l"/>
        <c:numFmt formatCode="General" sourceLinked="1"/>
        <c:majorTickMark val="out"/>
        <c:minorTickMark val="none"/>
        <c:tickLblPos val="nextTo"/>
        <c:crossAx val="97205760"/>
        <c:crosses val="autoZero"/>
        <c:crossBetween val="between"/>
        <c:dispUnits>
          <c:builtInUnit val="millions"/>
        </c:dispUnits>
      </c:valAx>
    </c:plotArea>
    <c:plotVisOnly val="1"/>
    <c:dispBlanksAs val="gap"/>
    <c:showDLblsOverMax val="0"/>
  </c:chart>
  <c:spPr>
    <a:solidFill>
      <a:schemeClr val="bg1">
        <a:lumMod val="95000"/>
        <a:alpha val="71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 million</a:t>
            </a:r>
          </a:p>
        </c:rich>
      </c:tx>
      <c:layout/>
      <c:overlay val="0"/>
    </c:title>
    <c:autoTitleDeleted val="0"/>
    <c:plotArea>
      <c:layout/>
      <c:barChart>
        <c:barDir val="col"/>
        <c:grouping val="clustered"/>
        <c:varyColors val="0"/>
        <c:ser>
          <c:idx val="0"/>
          <c:order val="0"/>
          <c:tx>
            <c:strRef>
              <c:f>Sheet2!$I$17</c:f>
              <c:strCache>
                <c:ptCount val="1"/>
                <c:pt idx="0">
                  <c:v>DTP3</c:v>
                </c:pt>
              </c:strCache>
            </c:strRef>
          </c:tx>
          <c:spPr>
            <a:solidFill>
              <a:schemeClr val="accent3">
                <a:lumMod val="50000"/>
              </a:schemeClr>
            </a:solidFill>
          </c:spPr>
          <c:invertIfNegative val="0"/>
          <c:dLbls>
            <c:numFmt formatCode="#,##0.00" sourceLinked="0"/>
            <c:showLegendKey val="0"/>
            <c:showVal val="1"/>
            <c:showCatName val="0"/>
            <c:showSerName val="0"/>
            <c:showPercent val="0"/>
            <c:showBubbleSize val="0"/>
            <c:showLeaderLines val="0"/>
          </c:dLbls>
          <c:cat>
            <c:numRef>
              <c:f>Sheet2!$J$14:$N$14</c:f>
              <c:numCache>
                <c:formatCode>General</c:formatCode>
                <c:ptCount val="5"/>
                <c:pt idx="0">
                  <c:v>2011</c:v>
                </c:pt>
                <c:pt idx="1">
                  <c:v>2012</c:v>
                </c:pt>
                <c:pt idx="2">
                  <c:v>2013</c:v>
                </c:pt>
                <c:pt idx="3">
                  <c:v>2014</c:v>
                </c:pt>
                <c:pt idx="4">
                  <c:v>2015</c:v>
                </c:pt>
              </c:numCache>
            </c:numRef>
          </c:cat>
          <c:val>
            <c:numRef>
              <c:f>Sheet2!$J$17:$N$17</c:f>
              <c:numCache>
                <c:formatCode>General</c:formatCode>
                <c:ptCount val="5"/>
                <c:pt idx="0">
                  <c:v>198659.86319999996</c:v>
                </c:pt>
                <c:pt idx="1">
                  <c:v>207692.76734999998</c:v>
                </c:pt>
                <c:pt idx="2">
                  <c:v>185634.17039999997</c:v>
                </c:pt>
                <c:pt idx="3">
                  <c:v>209372.48624999996</c:v>
                </c:pt>
                <c:pt idx="4">
                  <c:v>218630.82119999998</c:v>
                </c:pt>
              </c:numCache>
            </c:numRef>
          </c:val>
        </c:ser>
        <c:dLbls>
          <c:showLegendKey val="0"/>
          <c:showVal val="0"/>
          <c:showCatName val="0"/>
          <c:showSerName val="0"/>
          <c:showPercent val="0"/>
          <c:showBubbleSize val="0"/>
        </c:dLbls>
        <c:gapWidth val="69"/>
        <c:axId val="104893440"/>
        <c:axId val="87148224"/>
      </c:barChart>
      <c:catAx>
        <c:axId val="10489344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87148224"/>
        <c:crosses val="autoZero"/>
        <c:auto val="1"/>
        <c:lblAlgn val="ctr"/>
        <c:lblOffset val="100"/>
        <c:noMultiLvlLbl val="0"/>
      </c:catAx>
      <c:valAx>
        <c:axId val="87148224"/>
        <c:scaling>
          <c:orientation val="minMax"/>
        </c:scaling>
        <c:delete val="1"/>
        <c:axPos val="l"/>
        <c:numFmt formatCode="General" sourceLinked="1"/>
        <c:majorTickMark val="out"/>
        <c:minorTickMark val="none"/>
        <c:tickLblPos val="none"/>
        <c:crossAx val="104893440"/>
        <c:crosses val="autoZero"/>
        <c:crossBetween val="between"/>
        <c:dispUnits>
          <c:builtInUnit val="millions"/>
          <c:dispUnitsLbl>
            <c:layout/>
          </c:dispUnitsLbl>
        </c:dispUnits>
      </c:valAx>
    </c:plotArea>
    <c:plotVisOnly val="1"/>
    <c:dispBlanksAs val="gap"/>
    <c:showDLblsOverMax val="0"/>
  </c:chart>
  <c:spPr>
    <a:solidFill>
      <a:schemeClr val="bg1">
        <a:lumMod val="95000"/>
        <a:alpha val="68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Children to be Vaccinated (millions)</a:t>
            </a:r>
          </a:p>
        </c:rich>
      </c:tx>
      <c:layout/>
      <c:overlay val="0"/>
    </c:title>
    <c:autoTitleDeleted val="0"/>
    <c:plotArea>
      <c:layout/>
      <c:barChart>
        <c:barDir val="col"/>
        <c:grouping val="clustered"/>
        <c:varyColors val="0"/>
        <c:ser>
          <c:idx val="0"/>
          <c:order val="0"/>
          <c:tx>
            <c:strRef>
              <c:f>Sheet1!$A$17</c:f>
              <c:strCache>
                <c:ptCount val="1"/>
                <c:pt idx="0">
                  <c:v>DTP3</c:v>
                </c:pt>
              </c:strCache>
            </c:strRef>
          </c:tx>
          <c:invertIfNegative val="0"/>
          <c:dLbls>
            <c:numFmt formatCode="#,##0.0" sourceLinked="0"/>
            <c:showLegendKey val="0"/>
            <c:showVal val="1"/>
            <c:showCatName val="0"/>
            <c:showSerName val="0"/>
            <c:showPercent val="0"/>
            <c:showBubbleSize val="0"/>
            <c:showLeaderLines val="0"/>
          </c:dLbls>
          <c:cat>
            <c:numRef>
              <c:f>Sheet1!$B$14:$F$14</c:f>
              <c:numCache>
                <c:formatCode>General</c:formatCode>
                <c:ptCount val="5"/>
                <c:pt idx="0">
                  <c:v>2011</c:v>
                </c:pt>
                <c:pt idx="1">
                  <c:v>2012</c:v>
                </c:pt>
                <c:pt idx="2">
                  <c:v>2013</c:v>
                </c:pt>
                <c:pt idx="3">
                  <c:v>2014</c:v>
                </c:pt>
                <c:pt idx="4">
                  <c:v>2015</c:v>
                </c:pt>
              </c:numCache>
            </c:numRef>
          </c:cat>
          <c:val>
            <c:numRef>
              <c:f>Sheet1!$B$17:$F$17</c:f>
              <c:numCache>
                <c:formatCode>General</c:formatCode>
                <c:ptCount val="5"/>
                <c:pt idx="0">
                  <c:v>28178704</c:v>
                </c:pt>
                <c:pt idx="1">
                  <c:v>29459967</c:v>
                </c:pt>
                <c:pt idx="2">
                  <c:v>26331088</c:v>
                </c:pt>
                <c:pt idx="3">
                  <c:v>29698225</c:v>
                </c:pt>
                <c:pt idx="4">
                  <c:v>31011464</c:v>
                </c:pt>
              </c:numCache>
            </c:numRef>
          </c:val>
        </c:ser>
        <c:dLbls>
          <c:showLegendKey val="0"/>
          <c:showVal val="0"/>
          <c:showCatName val="0"/>
          <c:showSerName val="0"/>
          <c:showPercent val="0"/>
          <c:showBubbleSize val="0"/>
        </c:dLbls>
        <c:gapWidth val="98"/>
        <c:axId val="104895488"/>
        <c:axId val="87149376"/>
      </c:barChart>
      <c:catAx>
        <c:axId val="104895488"/>
        <c:scaling>
          <c:orientation val="minMax"/>
        </c:scaling>
        <c:delete val="0"/>
        <c:axPos val="b"/>
        <c:numFmt formatCode="General" sourceLinked="1"/>
        <c:majorTickMark val="out"/>
        <c:minorTickMark val="none"/>
        <c:tickLblPos val="nextTo"/>
        <c:spPr>
          <a:solidFill>
            <a:schemeClr val="bg1">
              <a:lumMod val="95000"/>
              <a:alpha val="69000"/>
            </a:schemeClr>
          </a:solidFill>
        </c:spPr>
        <c:txPr>
          <a:bodyPr rot="-5400000" vert="horz"/>
          <a:lstStyle/>
          <a:p>
            <a:pPr>
              <a:defRPr/>
            </a:pPr>
            <a:endParaRPr lang="en-US"/>
          </a:p>
        </c:txPr>
        <c:crossAx val="87149376"/>
        <c:crosses val="autoZero"/>
        <c:auto val="1"/>
        <c:lblAlgn val="ctr"/>
        <c:lblOffset val="100"/>
        <c:noMultiLvlLbl val="0"/>
      </c:catAx>
      <c:valAx>
        <c:axId val="87149376"/>
        <c:scaling>
          <c:orientation val="minMax"/>
        </c:scaling>
        <c:delete val="1"/>
        <c:axPos val="l"/>
        <c:numFmt formatCode="General" sourceLinked="1"/>
        <c:majorTickMark val="out"/>
        <c:minorTickMark val="none"/>
        <c:tickLblPos val="nextTo"/>
        <c:crossAx val="104895488"/>
        <c:crosses val="autoZero"/>
        <c:crossBetween val="between"/>
        <c:dispUnits>
          <c:builtInUnit val="millions"/>
          <c:dispUnitsLbl>
            <c:layout/>
          </c:dispUnitsLbl>
        </c:dispUnits>
      </c:valAx>
    </c:plotArea>
    <c:plotVisOnly val="1"/>
    <c:dispBlanksAs val="gap"/>
    <c:showDLblsOverMax val="0"/>
  </c:chart>
  <c:spPr>
    <a:solidFill>
      <a:schemeClr val="bg1">
        <a:lumMod val="95000"/>
        <a:alpha val="67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Children to be Vaccinated (millions)</a:t>
            </a:r>
          </a:p>
        </c:rich>
      </c:tx>
      <c:layout/>
      <c:overlay val="0"/>
    </c:title>
    <c:autoTitleDeleted val="0"/>
    <c:plotArea>
      <c:layout/>
      <c:barChart>
        <c:barDir val="col"/>
        <c:grouping val="clustered"/>
        <c:varyColors val="0"/>
        <c:ser>
          <c:idx val="0"/>
          <c:order val="0"/>
          <c:tx>
            <c:strRef>
              <c:f>Sheet1!$A$16</c:f>
              <c:strCache>
                <c:ptCount val="1"/>
                <c:pt idx="0">
                  <c:v>OPV3</c:v>
                </c:pt>
              </c:strCache>
            </c:strRef>
          </c:tx>
          <c:invertIfNegative val="0"/>
          <c:dLbls>
            <c:numFmt formatCode="#,##0.0" sourceLinked="0"/>
            <c:showLegendKey val="0"/>
            <c:showVal val="1"/>
            <c:showCatName val="0"/>
            <c:showSerName val="0"/>
            <c:showPercent val="0"/>
            <c:showBubbleSize val="0"/>
            <c:showLeaderLines val="0"/>
          </c:dLbls>
          <c:cat>
            <c:numRef>
              <c:f>Sheet1!$B$14:$F$14</c:f>
              <c:numCache>
                <c:formatCode>General</c:formatCode>
                <c:ptCount val="5"/>
                <c:pt idx="0">
                  <c:v>2011</c:v>
                </c:pt>
                <c:pt idx="1">
                  <c:v>2012</c:v>
                </c:pt>
                <c:pt idx="2">
                  <c:v>2013</c:v>
                </c:pt>
                <c:pt idx="3">
                  <c:v>2014</c:v>
                </c:pt>
                <c:pt idx="4">
                  <c:v>2015</c:v>
                </c:pt>
              </c:numCache>
            </c:numRef>
          </c:cat>
          <c:val>
            <c:numRef>
              <c:f>Sheet1!$B$16:$F$16</c:f>
              <c:numCache>
                <c:formatCode>General</c:formatCode>
                <c:ptCount val="5"/>
                <c:pt idx="0">
                  <c:v>28008702</c:v>
                </c:pt>
                <c:pt idx="1">
                  <c:v>29274825</c:v>
                </c:pt>
                <c:pt idx="2">
                  <c:v>30575032</c:v>
                </c:pt>
                <c:pt idx="3">
                  <c:v>31869876</c:v>
                </c:pt>
                <c:pt idx="4">
                  <c:v>33189063</c:v>
                </c:pt>
              </c:numCache>
            </c:numRef>
          </c:val>
        </c:ser>
        <c:dLbls>
          <c:showLegendKey val="0"/>
          <c:showVal val="0"/>
          <c:showCatName val="0"/>
          <c:showSerName val="0"/>
          <c:showPercent val="0"/>
          <c:showBubbleSize val="0"/>
        </c:dLbls>
        <c:gapWidth val="71"/>
        <c:axId val="104896000"/>
        <c:axId val="87152256"/>
      </c:barChart>
      <c:catAx>
        <c:axId val="10489600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87152256"/>
        <c:crosses val="autoZero"/>
        <c:auto val="1"/>
        <c:lblAlgn val="ctr"/>
        <c:lblOffset val="100"/>
        <c:noMultiLvlLbl val="0"/>
      </c:catAx>
      <c:valAx>
        <c:axId val="87152256"/>
        <c:scaling>
          <c:orientation val="minMax"/>
        </c:scaling>
        <c:delete val="1"/>
        <c:axPos val="l"/>
        <c:numFmt formatCode="General" sourceLinked="1"/>
        <c:majorTickMark val="out"/>
        <c:minorTickMark val="none"/>
        <c:tickLblPos val="nextTo"/>
        <c:crossAx val="104896000"/>
        <c:crosses val="autoZero"/>
        <c:crossBetween val="between"/>
        <c:dispUnits>
          <c:builtInUnit val="millions"/>
          <c:dispUnitsLbl>
            <c:layout/>
          </c:dispUnitsLbl>
        </c:dispUnits>
      </c:valAx>
    </c:plotArea>
    <c:plotVisOnly val="1"/>
    <c:dispBlanksAs val="gap"/>
    <c:showDLblsOverMax val="0"/>
  </c:chart>
  <c:spPr>
    <a:solidFill>
      <a:schemeClr val="bg1">
        <a:lumMod val="95000"/>
        <a:alpha val="69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Dose Needed (millions)</a:t>
            </a:r>
          </a:p>
        </c:rich>
      </c:tx>
      <c:layout/>
      <c:overlay val="0"/>
    </c:title>
    <c:autoTitleDeleted val="0"/>
    <c:plotArea>
      <c:layout/>
      <c:barChart>
        <c:barDir val="col"/>
        <c:grouping val="clustered"/>
        <c:varyColors val="0"/>
        <c:ser>
          <c:idx val="0"/>
          <c:order val="0"/>
          <c:tx>
            <c:strRef>
              <c:f>Sheet2!$A$16</c:f>
              <c:strCache>
                <c:ptCount val="1"/>
                <c:pt idx="0">
                  <c:v>OPV3</c:v>
                </c:pt>
              </c:strCache>
            </c:strRef>
          </c:tx>
          <c:spPr>
            <a:solidFill>
              <a:srgbClr val="00B050"/>
            </a:solidFill>
          </c:spPr>
          <c:invertIfNegative val="0"/>
          <c:dLbls>
            <c:numFmt formatCode="#,##0.0" sourceLinked="0"/>
            <c:showLegendKey val="0"/>
            <c:showVal val="1"/>
            <c:showCatName val="0"/>
            <c:showSerName val="0"/>
            <c:showPercent val="0"/>
            <c:showBubbleSize val="0"/>
            <c:showLeaderLines val="0"/>
          </c:dLbls>
          <c:cat>
            <c:numRef>
              <c:f>Sheet2!$B$14:$F$14</c:f>
              <c:numCache>
                <c:formatCode>General</c:formatCode>
                <c:ptCount val="5"/>
                <c:pt idx="0">
                  <c:v>2011</c:v>
                </c:pt>
                <c:pt idx="1">
                  <c:v>2012</c:v>
                </c:pt>
                <c:pt idx="2">
                  <c:v>2013</c:v>
                </c:pt>
                <c:pt idx="3">
                  <c:v>2014</c:v>
                </c:pt>
                <c:pt idx="4">
                  <c:v>2015</c:v>
                </c:pt>
              </c:numCache>
            </c:numRef>
          </c:cat>
          <c:val>
            <c:numRef>
              <c:f>Sheet2!$B$16:$F$16</c:f>
              <c:numCache>
                <c:formatCode>General</c:formatCode>
                <c:ptCount val="5"/>
                <c:pt idx="0">
                  <c:v>28008702</c:v>
                </c:pt>
                <c:pt idx="1">
                  <c:v>29274825</c:v>
                </c:pt>
                <c:pt idx="2">
                  <c:v>30575032</c:v>
                </c:pt>
                <c:pt idx="3">
                  <c:v>31869876</c:v>
                </c:pt>
                <c:pt idx="4">
                  <c:v>33189063</c:v>
                </c:pt>
              </c:numCache>
            </c:numRef>
          </c:val>
        </c:ser>
        <c:dLbls>
          <c:showLegendKey val="0"/>
          <c:showVal val="0"/>
          <c:showCatName val="0"/>
          <c:showSerName val="0"/>
          <c:showPercent val="0"/>
          <c:showBubbleSize val="0"/>
        </c:dLbls>
        <c:gapWidth val="68"/>
        <c:axId val="104896512"/>
        <c:axId val="87153984"/>
      </c:barChart>
      <c:catAx>
        <c:axId val="10489651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87153984"/>
        <c:crosses val="autoZero"/>
        <c:auto val="1"/>
        <c:lblAlgn val="ctr"/>
        <c:lblOffset val="100"/>
        <c:noMultiLvlLbl val="0"/>
      </c:catAx>
      <c:valAx>
        <c:axId val="87153984"/>
        <c:scaling>
          <c:orientation val="minMax"/>
        </c:scaling>
        <c:delete val="1"/>
        <c:axPos val="l"/>
        <c:numFmt formatCode="General" sourceLinked="1"/>
        <c:majorTickMark val="out"/>
        <c:minorTickMark val="none"/>
        <c:tickLblPos val="none"/>
        <c:crossAx val="104896512"/>
        <c:crosses val="autoZero"/>
        <c:crossBetween val="between"/>
        <c:dispUnits>
          <c:builtInUnit val="millions"/>
          <c:dispUnitsLbl>
            <c:layout/>
          </c:dispUnitsLbl>
        </c:dispUnits>
      </c:valAx>
    </c:plotArea>
    <c:plotVisOnly val="1"/>
    <c:dispBlanksAs val="gap"/>
    <c:showDLblsOverMax val="0"/>
  </c:chart>
  <c:spPr>
    <a:solidFill>
      <a:schemeClr val="bg1">
        <a:lumMod val="95000"/>
        <a:alpha val="69000"/>
      </a:schemeClr>
    </a:solidFill>
    <a:ln>
      <a:solidFill>
        <a:srgbClr val="EEECE1">
          <a:lumMod val="50000"/>
        </a:srgbClr>
      </a:solid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 million</a:t>
            </a:r>
          </a:p>
        </c:rich>
      </c:tx>
      <c:layout/>
      <c:overlay val="0"/>
    </c:title>
    <c:autoTitleDeleted val="0"/>
    <c:plotArea>
      <c:layout/>
      <c:barChart>
        <c:barDir val="col"/>
        <c:grouping val="clustered"/>
        <c:varyColors val="0"/>
        <c:ser>
          <c:idx val="0"/>
          <c:order val="0"/>
          <c:tx>
            <c:strRef>
              <c:f>Sheet2!$I$16</c:f>
              <c:strCache>
                <c:ptCount val="1"/>
                <c:pt idx="0">
                  <c:v>OPV3</c:v>
                </c:pt>
              </c:strCache>
            </c:strRef>
          </c:tx>
          <c:invertIfNegative val="0"/>
          <c:dLbls>
            <c:numFmt formatCode="#,##0.00" sourceLinked="0"/>
            <c:showLegendKey val="0"/>
            <c:showVal val="1"/>
            <c:showCatName val="0"/>
            <c:showSerName val="0"/>
            <c:showPercent val="0"/>
            <c:showBubbleSize val="0"/>
            <c:showLeaderLines val="0"/>
          </c:dLbls>
          <c:cat>
            <c:numRef>
              <c:f>Sheet2!$J$14:$N$14</c:f>
              <c:numCache>
                <c:formatCode>General</c:formatCode>
                <c:ptCount val="5"/>
                <c:pt idx="0">
                  <c:v>2011</c:v>
                </c:pt>
                <c:pt idx="1">
                  <c:v>2012</c:v>
                </c:pt>
                <c:pt idx="2">
                  <c:v>2013</c:v>
                </c:pt>
                <c:pt idx="3">
                  <c:v>2014</c:v>
                </c:pt>
                <c:pt idx="4">
                  <c:v>2015</c:v>
                </c:pt>
              </c:numCache>
            </c:numRef>
          </c:cat>
          <c:val>
            <c:numRef>
              <c:f>Sheet2!$J$16:$N$16</c:f>
              <c:numCache>
                <c:formatCode>General</c:formatCode>
                <c:ptCount val="5"/>
                <c:pt idx="0">
                  <c:v>165391.38530999998</c:v>
                </c:pt>
                <c:pt idx="1">
                  <c:v>172867.841625</c:v>
                </c:pt>
                <c:pt idx="2">
                  <c:v>180545.56396</c:v>
                </c:pt>
                <c:pt idx="3">
                  <c:v>188191.61778</c:v>
                </c:pt>
                <c:pt idx="4">
                  <c:v>195981.41701499998</c:v>
                </c:pt>
              </c:numCache>
            </c:numRef>
          </c:val>
        </c:ser>
        <c:dLbls>
          <c:showLegendKey val="0"/>
          <c:showVal val="0"/>
          <c:showCatName val="0"/>
          <c:showSerName val="0"/>
          <c:showPercent val="0"/>
          <c:showBubbleSize val="0"/>
        </c:dLbls>
        <c:gapWidth val="69"/>
        <c:axId val="104897024"/>
        <c:axId val="106185856"/>
      </c:barChart>
      <c:catAx>
        <c:axId val="104897024"/>
        <c:scaling>
          <c:orientation val="minMax"/>
        </c:scaling>
        <c:delete val="0"/>
        <c:axPos val="b"/>
        <c:numFmt formatCode="General" sourceLinked="1"/>
        <c:majorTickMark val="out"/>
        <c:minorTickMark val="none"/>
        <c:tickLblPos val="nextTo"/>
        <c:spPr>
          <a:solidFill>
            <a:schemeClr val="bg1">
              <a:lumMod val="95000"/>
            </a:schemeClr>
          </a:solidFill>
        </c:spPr>
        <c:txPr>
          <a:bodyPr rot="-5400000" vert="horz"/>
          <a:lstStyle/>
          <a:p>
            <a:pPr>
              <a:defRPr/>
            </a:pPr>
            <a:endParaRPr lang="en-US"/>
          </a:p>
        </c:txPr>
        <c:crossAx val="106185856"/>
        <c:crosses val="autoZero"/>
        <c:auto val="1"/>
        <c:lblAlgn val="ctr"/>
        <c:lblOffset val="100"/>
        <c:noMultiLvlLbl val="0"/>
      </c:catAx>
      <c:valAx>
        <c:axId val="106185856"/>
        <c:scaling>
          <c:orientation val="minMax"/>
        </c:scaling>
        <c:delete val="1"/>
        <c:axPos val="l"/>
        <c:numFmt formatCode="General" sourceLinked="1"/>
        <c:majorTickMark val="out"/>
        <c:minorTickMark val="none"/>
        <c:tickLblPos val="none"/>
        <c:crossAx val="104897024"/>
        <c:crosses val="autoZero"/>
        <c:crossBetween val="between"/>
        <c:dispUnits>
          <c:builtInUnit val="millions"/>
          <c:dispUnitsLbl>
            <c:layout/>
          </c:dispUnitsLbl>
        </c:dispUnits>
      </c:valAx>
    </c:plotArea>
    <c:plotVisOnly val="1"/>
    <c:dispBlanksAs val="gap"/>
    <c:showDLblsOverMax val="0"/>
  </c:chart>
  <c:spPr>
    <a:solidFill>
      <a:schemeClr val="bg1">
        <a:lumMod val="95000"/>
        <a:alpha val="74000"/>
      </a:schemeClr>
    </a:solidFill>
    <a:ln>
      <a:solidFill>
        <a:srgbClr val="EEECE1">
          <a:lumMod val="50000"/>
        </a:srgbClr>
      </a:solid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BF09E-B88F-46C2-BD98-A1FB335C261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7B14C75-0496-4659-A2E1-44DABB3AA5D5}">
      <dgm:prSet phldrT="[Text]"/>
      <dgm:spPr/>
      <dgm:t>
        <a:bodyPr/>
        <a:lstStyle/>
        <a:p>
          <a:r>
            <a:rPr lang="tr-TR" dirty="0" smtClean="0">
              <a:latin typeface="Cambria" pitchFamily="18" charset="0"/>
            </a:rPr>
            <a:t>Health System Strengthening</a:t>
          </a:r>
          <a:endParaRPr lang="en-US" dirty="0"/>
        </a:p>
      </dgm:t>
    </dgm:pt>
    <dgm:pt modelId="{5D0D99F8-45F3-453F-868E-7DCF0BDE874D}" type="parTrans" cxnId="{55F0BF62-52BC-4757-A2FB-3FFB669FB66A}">
      <dgm:prSet/>
      <dgm:spPr/>
      <dgm:t>
        <a:bodyPr/>
        <a:lstStyle/>
        <a:p>
          <a:endParaRPr lang="en-US"/>
        </a:p>
      </dgm:t>
    </dgm:pt>
    <dgm:pt modelId="{5A5F17CA-5102-4BB3-9EF2-9B19BAE0DD6D}" type="sibTrans" cxnId="{55F0BF62-52BC-4757-A2FB-3FFB669FB66A}">
      <dgm:prSet/>
      <dgm:spPr/>
      <dgm:t>
        <a:bodyPr/>
        <a:lstStyle/>
        <a:p>
          <a:endParaRPr lang="en-US"/>
        </a:p>
      </dgm:t>
    </dgm:pt>
    <dgm:pt modelId="{9ECE7816-30D8-4E9B-B28C-14BBD4E09D9A}">
      <dgm:prSet phldrT="[Text]"/>
      <dgm:spPr>
        <a:solidFill>
          <a:srgbClr val="00B050"/>
        </a:solidFill>
      </dgm:spPr>
      <dgm:t>
        <a:bodyPr/>
        <a:lstStyle/>
        <a:p>
          <a:r>
            <a:rPr lang="en-US" dirty="0" smtClean="0">
              <a:latin typeface="Cambria" pitchFamily="18" charset="0"/>
            </a:rPr>
            <a:t>Maternal, New-born and Child Health and Nutrition</a:t>
          </a:r>
          <a:endParaRPr lang="en-US" dirty="0"/>
        </a:p>
      </dgm:t>
    </dgm:pt>
    <dgm:pt modelId="{B65DCD91-4256-4F86-BD5C-C3178C9A10CD}" type="parTrans" cxnId="{AB59FCF3-9220-486E-98DF-6EDF9E790DA3}">
      <dgm:prSet/>
      <dgm:spPr/>
      <dgm:t>
        <a:bodyPr/>
        <a:lstStyle/>
        <a:p>
          <a:endParaRPr lang="en-US"/>
        </a:p>
      </dgm:t>
    </dgm:pt>
    <dgm:pt modelId="{B31D88BF-C80A-4C18-9881-E2B2C5845286}" type="sibTrans" cxnId="{AB59FCF3-9220-486E-98DF-6EDF9E790DA3}">
      <dgm:prSet/>
      <dgm:spPr/>
      <dgm:t>
        <a:bodyPr/>
        <a:lstStyle/>
        <a:p>
          <a:endParaRPr lang="en-US"/>
        </a:p>
      </dgm:t>
    </dgm:pt>
    <dgm:pt modelId="{628E3B24-5108-4C47-9A88-DF24FEF0D60B}">
      <dgm:prSet custT="1"/>
      <dgm:spPr>
        <a:solidFill>
          <a:schemeClr val="bg2">
            <a:lumMod val="75000"/>
          </a:schemeClr>
        </a:solidFill>
      </dgm:spPr>
      <dgm:t>
        <a:bodyPr/>
        <a:lstStyle/>
        <a:p>
          <a:r>
            <a:rPr lang="tr-TR" sz="1700" b="1" dirty="0" smtClean="0">
              <a:latin typeface="Cambria" pitchFamily="18" charset="0"/>
            </a:rPr>
            <a:t>Medicine</a:t>
          </a:r>
          <a:r>
            <a:rPr lang="en-US" sz="1700" b="1" dirty="0" smtClean="0">
              <a:latin typeface="Cambria" pitchFamily="18" charset="0"/>
            </a:rPr>
            <a:t>, </a:t>
          </a:r>
          <a:r>
            <a:rPr lang="tr-TR" sz="1700" b="1" dirty="0" smtClean="0">
              <a:latin typeface="Cambria" pitchFamily="18" charset="0"/>
            </a:rPr>
            <a:t>Vaccine</a:t>
          </a:r>
          <a:r>
            <a:rPr lang="en-US" sz="1700" b="1" dirty="0" smtClean="0">
              <a:latin typeface="Cambria" pitchFamily="18" charset="0"/>
            </a:rPr>
            <a:t> and Medical Technologies</a:t>
          </a:r>
          <a:endParaRPr lang="en-US" sz="1700" b="1" dirty="0"/>
        </a:p>
      </dgm:t>
    </dgm:pt>
    <dgm:pt modelId="{28C978BE-8EF1-43D6-A1E2-D8FC334674D0}" type="parTrans" cxnId="{95EFBE14-CAFB-407F-9665-F89D1CAA8F4E}">
      <dgm:prSet/>
      <dgm:spPr/>
      <dgm:t>
        <a:bodyPr/>
        <a:lstStyle/>
        <a:p>
          <a:endParaRPr lang="en-US"/>
        </a:p>
      </dgm:t>
    </dgm:pt>
    <dgm:pt modelId="{F7F99179-C450-41A6-BAD1-F8ABB47AE8EE}" type="sibTrans" cxnId="{95EFBE14-CAFB-407F-9665-F89D1CAA8F4E}">
      <dgm:prSet/>
      <dgm:spPr/>
      <dgm:t>
        <a:bodyPr/>
        <a:lstStyle/>
        <a:p>
          <a:endParaRPr lang="en-US"/>
        </a:p>
      </dgm:t>
    </dgm:pt>
    <dgm:pt modelId="{EF171E4B-2335-4D07-894B-8C10083B060E}">
      <dgm:prSet/>
      <dgm:spPr>
        <a:solidFill>
          <a:schemeClr val="accent5">
            <a:lumMod val="75000"/>
          </a:schemeClr>
        </a:solidFill>
      </dgm:spPr>
      <dgm:t>
        <a:bodyPr/>
        <a:lstStyle/>
        <a:p>
          <a:r>
            <a:rPr lang="en-US" dirty="0" smtClean="0">
              <a:latin typeface="Cambria" pitchFamily="18" charset="0"/>
            </a:rPr>
            <a:t>Emergency Health Response and Interventions</a:t>
          </a:r>
          <a:endParaRPr lang="en-US" dirty="0"/>
        </a:p>
      </dgm:t>
    </dgm:pt>
    <dgm:pt modelId="{CDE9A9A1-4E11-4BDF-A9AB-5D6B0CAD1021}" type="parTrans" cxnId="{B70FE09D-39D9-4715-8C63-912ACD130E93}">
      <dgm:prSet/>
      <dgm:spPr/>
      <dgm:t>
        <a:bodyPr/>
        <a:lstStyle/>
        <a:p>
          <a:endParaRPr lang="en-US"/>
        </a:p>
      </dgm:t>
    </dgm:pt>
    <dgm:pt modelId="{3B9EEFE8-80AA-4DA2-868D-E3436F3BE3AA}" type="sibTrans" cxnId="{B70FE09D-39D9-4715-8C63-912ACD130E93}">
      <dgm:prSet/>
      <dgm:spPr/>
      <dgm:t>
        <a:bodyPr/>
        <a:lstStyle/>
        <a:p>
          <a:endParaRPr lang="en-US"/>
        </a:p>
      </dgm:t>
    </dgm:pt>
    <dgm:pt modelId="{880D3836-098C-45FF-8217-B1FB5AF0282D}">
      <dgm:prSet/>
      <dgm:spPr>
        <a:solidFill>
          <a:schemeClr val="accent5">
            <a:lumMod val="50000"/>
          </a:schemeClr>
        </a:solidFill>
      </dgm:spPr>
      <dgm:t>
        <a:bodyPr/>
        <a:lstStyle/>
        <a:p>
          <a:r>
            <a:rPr lang="en-US" dirty="0" smtClean="0">
              <a:latin typeface="Cambria" pitchFamily="18" charset="0"/>
            </a:rPr>
            <a:t>Information, Education, Research and Advocacy</a:t>
          </a:r>
          <a:endParaRPr lang="en-US" dirty="0"/>
        </a:p>
      </dgm:t>
    </dgm:pt>
    <dgm:pt modelId="{EB7EE364-0230-4791-B20D-2FB5DB89425E}" type="parTrans" cxnId="{9A344097-72BF-47EB-9179-C928221C5E7B}">
      <dgm:prSet/>
      <dgm:spPr/>
      <dgm:t>
        <a:bodyPr/>
        <a:lstStyle/>
        <a:p>
          <a:endParaRPr lang="en-US"/>
        </a:p>
      </dgm:t>
    </dgm:pt>
    <dgm:pt modelId="{90953E31-0AFE-40A7-8612-67D39BC4C425}" type="sibTrans" cxnId="{9A344097-72BF-47EB-9179-C928221C5E7B}">
      <dgm:prSet/>
      <dgm:spPr/>
      <dgm:t>
        <a:bodyPr/>
        <a:lstStyle/>
        <a:p>
          <a:endParaRPr lang="en-US"/>
        </a:p>
      </dgm:t>
    </dgm:pt>
    <dgm:pt modelId="{F6D23218-9CE1-4930-A8A0-8067208A6ABC}">
      <dgm:prSet phldrT="[Text]"/>
      <dgm:spPr>
        <a:solidFill>
          <a:schemeClr val="tx2">
            <a:lumMod val="75000"/>
            <a:lumOff val="25000"/>
          </a:schemeClr>
        </a:solidFill>
      </dgm:spPr>
      <dgm:t>
        <a:bodyPr/>
        <a:lstStyle/>
        <a:p>
          <a:r>
            <a:rPr lang="en-US" dirty="0" smtClean="0">
              <a:latin typeface="Cambria" pitchFamily="18" charset="0"/>
            </a:rPr>
            <a:t>Disease Prevention and Control</a:t>
          </a:r>
          <a:endParaRPr lang="en-US" dirty="0"/>
        </a:p>
      </dgm:t>
    </dgm:pt>
    <dgm:pt modelId="{EA55091C-2002-46A0-B5A4-9830A8C8AA8C}" type="sibTrans" cxnId="{8DAF39AB-D223-41CA-A6A9-9E88E41DE030}">
      <dgm:prSet/>
      <dgm:spPr/>
      <dgm:t>
        <a:bodyPr/>
        <a:lstStyle/>
        <a:p>
          <a:endParaRPr lang="en-US"/>
        </a:p>
      </dgm:t>
    </dgm:pt>
    <dgm:pt modelId="{5812B07A-6B4E-4AE8-B038-7A500E83A6EC}" type="parTrans" cxnId="{8DAF39AB-D223-41CA-A6A9-9E88E41DE030}">
      <dgm:prSet/>
      <dgm:spPr/>
      <dgm:t>
        <a:bodyPr/>
        <a:lstStyle/>
        <a:p>
          <a:endParaRPr lang="en-US"/>
        </a:p>
      </dgm:t>
    </dgm:pt>
    <dgm:pt modelId="{1EF8A4B9-53F1-447B-88C5-0053F9C470A5}" type="pres">
      <dgm:prSet presAssocID="{7BCBF09E-B88F-46C2-BD98-A1FB335C261A}" presName="Name0" presStyleCnt="0">
        <dgm:presLayoutVars>
          <dgm:chMax val="7"/>
          <dgm:chPref val="7"/>
          <dgm:dir/>
        </dgm:presLayoutVars>
      </dgm:prSet>
      <dgm:spPr/>
      <dgm:t>
        <a:bodyPr/>
        <a:lstStyle/>
        <a:p>
          <a:endParaRPr lang="en-US"/>
        </a:p>
      </dgm:t>
    </dgm:pt>
    <dgm:pt modelId="{39DA46A2-E18B-4811-AB38-39F56DBCBE07}" type="pres">
      <dgm:prSet presAssocID="{7BCBF09E-B88F-46C2-BD98-A1FB335C261A}" presName="Name1" presStyleCnt="0"/>
      <dgm:spPr/>
    </dgm:pt>
    <dgm:pt modelId="{D01AACF1-C509-4FC7-8B32-27C94833BA9C}" type="pres">
      <dgm:prSet presAssocID="{7BCBF09E-B88F-46C2-BD98-A1FB335C261A}" presName="cycle" presStyleCnt="0"/>
      <dgm:spPr/>
    </dgm:pt>
    <dgm:pt modelId="{453A246C-98F1-463D-8C1C-6759080C50B9}" type="pres">
      <dgm:prSet presAssocID="{7BCBF09E-B88F-46C2-BD98-A1FB335C261A}" presName="srcNode" presStyleLbl="node1" presStyleIdx="0" presStyleCnt="6"/>
      <dgm:spPr/>
    </dgm:pt>
    <dgm:pt modelId="{985E6C50-7A73-4492-87C5-AFA867624F30}" type="pres">
      <dgm:prSet presAssocID="{7BCBF09E-B88F-46C2-BD98-A1FB335C261A}" presName="conn" presStyleLbl="parChTrans1D2" presStyleIdx="0" presStyleCnt="1"/>
      <dgm:spPr/>
      <dgm:t>
        <a:bodyPr/>
        <a:lstStyle/>
        <a:p>
          <a:endParaRPr lang="en-US"/>
        </a:p>
      </dgm:t>
    </dgm:pt>
    <dgm:pt modelId="{F94CA5F9-3D09-4E4F-B9CC-367F97778647}" type="pres">
      <dgm:prSet presAssocID="{7BCBF09E-B88F-46C2-BD98-A1FB335C261A}" presName="extraNode" presStyleLbl="node1" presStyleIdx="0" presStyleCnt="6"/>
      <dgm:spPr/>
    </dgm:pt>
    <dgm:pt modelId="{83E5D013-F709-4B11-AED2-0B4AC5DA508D}" type="pres">
      <dgm:prSet presAssocID="{7BCBF09E-B88F-46C2-BD98-A1FB335C261A}" presName="dstNode" presStyleLbl="node1" presStyleIdx="0" presStyleCnt="6"/>
      <dgm:spPr/>
    </dgm:pt>
    <dgm:pt modelId="{5FF0AE50-DD6A-4841-98B1-3BDA38D1CA72}" type="pres">
      <dgm:prSet presAssocID="{F7B14C75-0496-4659-A2E1-44DABB3AA5D5}" presName="text_1" presStyleLbl="node1" presStyleIdx="0" presStyleCnt="6">
        <dgm:presLayoutVars>
          <dgm:bulletEnabled val="1"/>
        </dgm:presLayoutVars>
      </dgm:prSet>
      <dgm:spPr/>
      <dgm:t>
        <a:bodyPr/>
        <a:lstStyle/>
        <a:p>
          <a:endParaRPr lang="en-US"/>
        </a:p>
      </dgm:t>
    </dgm:pt>
    <dgm:pt modelId="{83B3B2E5-7D9E-4448-AFCC-BC66D1ABCE87}" type="pres">
      <dgm:prSet presAssocID="{F7B14C75-0496-4659-A2E1-44DABB3AA5D5}" presName="accent_1" presStyleCnt="0"/>
      <dgm:spPr/>
    </dgm:pt>
    <dgm:pt modelId="{A255C714-2CC9-4D32-AE6B-1F2CB623DBFD}" type="pres">
      <dgm:prSet presAssocID="{F7B14C75-0496-4659-A2E1-44DABB3AA5D5}" presName="accentRepeatNode" presStyleLbl="solidFgAcc1" presStyleIdx="0" presStyleCnt="6"/>
      <dgm:spPr>
        <a:solidFill>
          <a:schemeClr val="accent1"/>
        </a:solidFill>
        <a:ln>
          <a:solidFill>
            <a:schemeClr val="bg1">
              <a:lumMod val="95000"/>
            </a:schemeClr>
          </a:solidFill>
        </a:ln>
      </dgm:spPr>
      <dgm:t>
        <a:bodyPr/>
        <a:lstStyle/>
        <a:p>
          <a:endParaRPr lang="en-US"/>
        </a:p>
      </dgm:t>
    </dgm:pt>
    <dgm:pt modelId="{995C426A-B058-4E75-BE96-BFE912030858}" type="pres">
      <dgm:prSet presAssocID="{F6D23218-9CE1-4930-A8A0-8067208A6ABC}" presName="text_2" presStyleLbl="node1" presStyleIdx="1" presStyleCnt="6">
        <dgm:presLayoutVars>
          <dgm:bulletEnabled val="1"/>
        </dgm:presLayoutVars>
      </dgm:prSet>
      <dgm:spPr/>
      <dgm:t>
        <a:bodyPr/>
        <a:lstStyle/>
        <a:p>
          <a:endParaRPr lang="en-US"/>
        </a:p>
      </dgm:t>
    </dgm:pt>
    <dgm:pt modelId="{61B4F166-EE62-4C38-A73C-303C4DD434A9}" type="pres">
      <dgm:prSet presAssocID="{F6D23218-9CE1-4930-A8A0-8067208A6ABC}" presName="accent_2" presStyleCnt="0"/>
      <dgm:spPr/>
    </dgm:pt>
    <dgm:pt modelId="{BE7DBB4E-2366-4795-9536-99A1E009EA35}" type="pres">
      <dgm:prSet presAssocID="{F6D23218-9CE1-4930-A8A0-8067208A6ABC}" presName="accentRepeatNode" presStyleLbl="solidFgAcc1" presStyleIdx="1" presStyleCnt="6"/>
      <dgm:spPr>
        <a:solidFill>
          <a:schemeClr val="tx2">
            <a:lumMod val="75000"/>
            <a:lumOff val="25000"/>
          </a:schemeClr>
        </a:solidFill>
        <a:ln>
          <a:solidFill>
            <a:schemeClr val="bg1">
              <a:lumMod val="95000"/>
            </a:schemeClr>
          </a:solidFill>
        </a:ln>
      </dgm:spPr>
    </dgm:pt>
    <dgm:pt modelId="{929B2089-8F0B-4836-A9E6-4606DC256562}" type="pres">
      <dgm:prSet presAssocID="{9ECE7816-30D8-4E9B-B28C-14BBD4E09D9A}" presName="text_3" presStyleLbl="node1" presStyleIdx="2" presStyleCnt="6">
        <dgm:presLayoutVars>
          <dgm:bulletEnabled val="1"/>
        </dgm:presLayoutVars>
      </dgm:prSet>
      <dgm:spPr/>
      <dgm:t>
        <a:bodyPr/>
        <a:lstStyle/>
        <a:p>
          <a:endParaRPr lang="en-US"/>
        </a:p>
      </dgm:t>
    </dgm:pt>
    <dgm:pt modelId="{66E7C4D2-A484-4103-8BA8-39B5E4DD16BC}" type="pres">
      <dgm:prSet presAssocID="{9ECE7816-30D8-4E9B-B28C-14BBD4E09D9A}" presName="accent_3" presStyleCnt="0"/>
      <dgm:spPr/>
    </dgm:pt>
    <dgm:pt modelId="{C08EA001-6E0C-4A19-B40D-C70A75439DA8}" type="pres">
      <dgm:prSet presAssocID="{9ECE7816-30D8-4E9B-B28C-14BBD4E09D9A}" presName="accentRepeatNode" presStyleLbl="solidFgAcc1" presStyleIdx="2" presStyleCnt="6"/>
      <dgm:spPr>
        <a:solidFill>
          <a:srgbClr val="00B050"/>
        </a:solidFill>
        <a:ln>
          <a:solidFill>
            <a:schemeClr val="bg1">
              <a:lumMod val="95000"/>
            </a:schemeClr>
          </a:solidFill>
        </a:ln>
      </dgm:spPr>
    </dgm:pt>
    <dgm:pt modelId="{22AF0292-39AD-4619-A4F0-2788C77E826C}" type="pres">
      <dgm:prSet presAssocID="{628E3B24-5108-4C47-9A88-DF24FEF0D60B}" presName="text_4" presStyleLbl="node1" presStyleIdx="3" presStyleCnt="6">
        <dgm:presLayoutVars>
          <dgm:bulletEnabled val="1"/>
        </dgm:presLayoutVars>
      </dgm:prSet>
      <dgm:spPr/>
      <dgm:t>
        <a:bodyPr/>
        <a:lstStyle/>
        <a:p>
          <a:endParaRPr lang="en-US"/>
        </a:p>
      </dgm:t>
    </dgm:pt>
    <dgm:pt modelId="{115BB196-0D93-483A-A4C1-2BCDA525B8A3}" type="pres">
      <dgm:prSet presAssocID="{628E3B24-5108-4C47-9A88-DF24FEF0D60B}" presName="accent_4" presStyleCnt="0"/>
      <dgm:spPr/>
    </dgm:pt>
    <dgm:pt modelId="{CEAF4BD7-02DE-4EE0-A281-176B434981E8}" type="pres">
      <dgm:prSet presAssocID="{628E3B24-5108-4C47-9A88-DF24FEF0D60B}" presName="accentRepeatNode" presStyleLbl="solidFgAcc1" presStyleIdx="3" presStyleCnt="6"/>
      <dgm:spPr>
        <a:solidFill>
          <a:schemeClr val="bg2">
            <a:lumMod val="75000"/>
          </a:schemeClr>
        </a:solidFill>
        <a:ln>
          <a:solidFill>
            <a:schemeClr val="bg1">
              <a:lumMod val="95000"/>
            </a:schemeClr>
          </a:solidFill>
        </a:ln>
      </dgm:spPr>
      <dgm:t>
        <a:bodyPr/>
        <a:lstStyle/>
        <a:p>
          <a:endParaRPr lang="en-US"/>
        </a:p>
      </dgm:t>
    </dgm:pt>
    <dgm:pt modelId="{A06E8489-7C89-4349-8A02-0A42EC6C5F25}" type="pres">
      <dgm:prSet presAssocID="{EF171E4B-2335-4D07-894B-8C10083B060E}" presName="text_5" presStyleLbl="node1" presStyleIdx="4" presStyleCnt="6">
        <dgm:presLayoutVars>
          <dgm:bulletEnabled val="1"/>
        </dgm:presLayoutVars>
      </dgm:prSet>
      <dgm:spPr/>
      <dgm:t>
        <a:bodyPr/>
        <a:lstStyle/>
        <a:p>
          <a:endParaRPr lang="en-US"/>
        </a:p>
      </dgm:t>
    </dgm:pt>
    <dgm:pt modelId="{A15BEAEF-8667-44C9-BAA0-2E045ED55801}" type="pres">
      <dgm:prSet presAssocID="{EF171E4B-2335-4D07-894B-8C10083B060E}" presName="accent_5" presStyleCnt="0"/>
      <dgm:spPr/>
    </dgm:pt>
    <dgm:pt modelId="{F89E75C1-C650-439E-AD9D-99BD3E2DE1B3}" type="pres">
      <dgm:prSet presAssocID="{EF171E4B-2335-4D07-894B-8C10083B060E}" presName="accentRepeatNode" presStyleLbl="solidFgAcc1" presStyleIdx="4" presStyleCnt="6"/>
      <dgm:spPr>
        <a:solidFill>
          <a:schemeClr val="accent5">
            <a:lumMod val="75000"/>
          </a:schemeClr>
        </a:solidFill>
        <a:ln>
          <a:solidFill>
            <a:schemeClr val="bg1">
              <a:lumMod val="95000"/>
            </a:schemeClr>
          </a:solidFill>
        </a:ln>
      </dgm:spPr>
    </dgm:pt>
    <dgm:pt modelId="{65E90047-93E8-4DF1-86C3-CE37BF123651}" type="pres">
      <dgm:prSet presAssocID="{880D3836-098C-45FF-8217-B1FB5AF0282D}" presName="text_6" presStyleLbl="node1" presStyleIdx="5" presStyleCnt="6">
        <dgm:presLayoutVars>
          <dgm:bulletEnabled val="1"/>
        </dgm:presLayoutVars>
      </dgm:prSet>
      <dgm:spPr/>
      <dgm:t>
        <a:bodyPr/>
        <a:lstStyle/>
        <a:p>
          <a:endParaRPr lang="en-US"/>
        </a:p>
      </dgm:t>
    </dgm:pt>
    <dgm:pt modelId="{8A2D1193-46E8-4C34-94BD-32993049F01F}" type="pres">
      <dgm:prSet presAssocID="{880D3836-098C-45FF-8217-B1FB5AF0282D}" presName="accent_6" presStyleCnt="0"/>
      <dgm:spPr/>
    </dgm:pt>
    <dgm:pt modelId="{4209507A-41E0-42E6-A54A-53038ABD085B}" type="pres">
      <dgm:prSet presAssocID="{880D3836-098C-45FF-8217-B1FB5AF0282D}" presName="accentRepeatNode" presStyleLbl="solidFgAcc1" presStyleIdx="5" presStyleCnt="6"/>
      <dgm:spPr>
        <a:solidFill>
          <a:schemeClr val="accent5">
            <a:lumMod val="50000"/>
          </a:schemeClr>
        </a:solidFill>
        <a:ln>
          <a:solidFill>
            <a:schemeClr val="bg1">
              <a:lumMod val="95000"/>
            </a:schemeClr>
          </a:solidFill>
        </a:ln>
      </dgm:spPr>
    </dgm:pt>
  </dgm:ptLst>
  <dgm:cxnLst>
    <dgm:cxn modelId="{B70FE09D-39D9-4715-8C63-912ACD130E93}" srcId="{7BCBF09E-B88F-46C2-BD98-A1FB335C261A}" destId="{EF171E4B-2335-4D07-894B-8C10083B060E}" srcOrd="4" destOrd="0" parTransId="{CDE9A9A1-4E11-4BDF-A9AB-5D6B0CAD1021}" sibTransId="{3B9EEFE8-80AA-4DA2-868D-E3436F3BE3AA}"/>
    <dgm:cxn modelId="{525F4C8D-B5B3-4A59-9AA0-321F879383DA}" type="presOf" srcId="{EF171E4B-2335-4D07-894B-8C10083B060E}" destId="{A06E8489-7C89-4349-8A02-0A42EC6C5F25}" srcOrd="0" destOrd="0" presId="urn:microsoft.com/office/officeart/2008/layout/VerticalCurvedList"/>
    <dgm:cxn modelId="{95EFBE14-CAFB-407F-9665-F89D1CAA8F4E}" srcId="{7BCBF09E-B88F-46C2-BD98-A1FB335C261A}" destId="{628E3B24-5108-4C47-9A88-DF24FEF0D60B}" srcOrd="3" destOrd="0" parTransId="{28C978BE-8EF1-43D6-A1E2-D8FC334674D0}" sibTransId="{F7F99179-C450-41A6-BAD1-F8ABB47AE8EE}"/>
    <dgm:cxn modelId="{AD786531-7E60-4555-BEB0-423FD4CFFC04}" type="presOf" srcId="{628E3B24-5108-4C47-9A88-DF24FEF0D60B}" destId="{22AF0292-39AD-4619-A4F0-2788C77E826C}" srcOrd="0" destOrd="0" presId="urn:microsoft.com/office/officeart/2008/layout/VerticalCurvedList"/>
    <dgm:cxn modelId="{02DB9AE1-B73A-498F-8C82-B7427F9DA140}" type="presOf" srcId="{F6D23218-9CE1-4930-A8A0-8067208A6ABC}" destId="{995C426A-B058-4E75-BE96-BFE912030858}" srcOrd="0" destOrd="0" presId="urn:microsoft.com/office/officeart/2008/layout/VerticalCurvedList"/>
    <dgm:cxn modelId="{217C06B6-1A84-4FC1-AB87-B1EC446E920E}" type="presOf" srcId="{7BCBF09E-B88F-46C2-BD98-A1FB335C261A}" destId="{1EF8A4B9-53F1-447B-88C5-0053F9C470A5}" srcOrd="0" destOrd="0" presId="urn:microsoft.com/office/officeart/2008/layout/VerticalCurvedList"/>
    <dgm:cxn modelId="{51F68298-A3E5-44D9-B5BC-53B42F5605E0}" type="presOf" srcId="{880D3836-098C-45FF-8217-B1FB5AF0282D}" destId="{65E90047-93E8-4DF1-86C3-CE37BF123651}" srcOrd="0" destOrd="0" presId="urn:microsoft.com/office/officeart/2008/layout/VerticalCurvedList"/>
    <dgm:cxn modelId="{681EC0D2-07A6-42A5-8165-480A6A182287}" type="presOf" srcId="{F7B14C75-0496-4659-A2E1-44DABB3AA5D5}" destId="{5FF0AE50-DD6A-4841-98B1-3BDA38D1CA72}" srcOrd="0" destOrd="0" presId="urn:microsoft.com/office/officeart/2008/layout/VerticalCurvedList"/>
    <dgm:cxn modelId="{AB59FCF3-9220-486E-98DF-6EDF9E790DA3}" srcId="{7BCBF09E-B88F-46C2-BD98-A1FB335C261A}" destId="{9ECE7816-30D8-4E9B-B28C-14BBD4E09D9A}" srcOrd="2" destOrd="0" parTransId="{B65DCD91-4256-4F86-BD5C-C3178C9A10CD}" sibTransId="{B31D88BF-C80A-4C18-9881-E2B2C5845286}"/>
    <dgm:cxn modelId="{8DAF39AB-D223-41CA-A6A9-9E88E41DE030}" srcId="{7BCBF09E-B88F-46C2-BD98-A1FB335C261A}" destId="{F6D23218-9CE1-4930-A8A0-8067208A6ABC}" srcOrd="1" destOrd="0" parTransId="{5812B07A-6B4E-4AE8-B038-7A500E83A6EC}" sibTransId="{EA55091C-2002-46A0-B5A4-9830A8C8AA8C}"/>
    <dgm:cxn modelId="{B7A1B148-0306-4F69-932E-2F7F257D249A}" type="presOf" srcId="{5A5F17CA-5102-4BB3-9EF2-9B19BAE0DD6D}" destId="{985E6C50-7A73-4492-87C5-AFA867624F30}" srcOrd="0" destOrd="0" presId="urn:microsoft.com/office/officeart/2008/layout/VerticalCurvedList"/>
    <dgm:cxn modelId="{55F0BF62-52BC-4757-A2FB-3FFB669FB66A}" srcId="{7BCBF09E-B88F-46C2-BD98-A1FB335C261A}" destId="{F7B14C75-0496-4659-A2E1-44DABB3AA5D5}" srcOrd="0" destOrd="0" parTransId="{5D0D99F8-45F3-453F-868E-7DCF0BDE874D}" sibTransId="{5A5F17CA-5102-4BB3-9EF2-9B19BAE0DD6D}"/>
    <dgm:cxn modelId="{FCC0CE01-8741-4D7C-BADF-42169BBF78E8}" type="presOf" srcId="{9ECE7816-30D8-4E9B-B28C-14BBD4E09D9A}" destId="{929B2089-8F0B-4836-A9E6-4606DC256562}" srcOrd="0" destOrd="0" presId="urn:microsoft.com/office/officeart/2008/layout/VerticalCurvedList"/>
    <dgm:cxn modelId="{9A344097-72BF-47EB-9179-C928221C5E7B}" srcId="{7BCBF09E-B88F-46C2-BD98-A1FB335C261A}" destId="{880D3836-098C-45FF-8217-B1FB5AF0282D}" srcOrd="5" destOrd="0" parTransId="{EB7EE364-0230-4791-B20D-2FB5DB89425E}" sibTransId="{90953E31-0AFE-40A7-8612-67D39BC4C425}"/>
    <dgm:cxn modelId="{B1B85841-A6B0-4FD0-B97E-D9B8849FE5B6}" type="presParOf" srcId="{1EF8A4B9-53F1-447B-88C5-0053F9C470A5}" destId="{39DA46A2-E18B-4811-AB38-39F56DBCBE07}" srcOrd="0" destOrd="0" presId="urn:microsoft.com/office/officeart/2008/layout/VerticalCurvedList"/>
    <dgm:cxn modelId="{E538AEFB-F89F-4A8F-BDFE-44AF1B5BABDD}" type="presParOf" srcId="{39DA46A2-E18B-4811-AB38-39F56DBCBE07}" destId="{D01AACF1-C509-4FC7-8B32-27C94833BA9C}" srcOrd="0" destOrd="0" presId="urn:microsoft.com/office/officeart/2008/layout/VerticalCurvedList"/>
    <dgm:cxn modelId="{D35E8D51-B959-457D-A2F5-BECB22FECAEC}" type="presParOf" srcId="{D01AACF1-C509-4FC7-8B32-27C94833BA9C}" destId="{453A246C-98F1-463D-8C1C-6759080C50B9}" srcOrd="0" destOrd="0" presId="urn:microsoft.com/office/officeart/2008/layout/VerticalCurvedList"/>
    <dgm:cxn modelId="{FEFDC016-98BC-4062-A133-EF893A29516D}" type="presParOf" srcId="{D01AACF1-C509-4FC7-8B32-27C94833BA9C}" destId="{985E6C50-7A73-4492-87C5-AFA867624F30}" srcOrd="1" destOrd="0" presId="urn:microsoft.com/office/officeart/2008/layout/VerticalCurvedList"/>
    <dgm:cxn modelId="{1BEA57A4-F09B-44D5-AF2E-F5DA2E950EC6}" type="presParOf" srcId="{D01AACF1-C509-4FC7-8B32-27C94833BA9C}" destId="{F94CA5F9-3D09-4E4F-B9CC-367F97778647}" srcOrd="2" destOrd="0" presId="urn:microsoft.com/office/officeart/2008/layout/VerticalCurvedList"/>
    <dgm:cxn modelId="{BE9207D2-5860-485B-8F7E-57412D0A2F22}" type="presParOf" srcId="{D01AACF1-C509-4FC7-8B32-27C94833BA9C}" destId="{83E5D013-F709-4B11-AED2-0B4AC5DA508D}" srcOrd="3" destOrd="0" presId="urn:microsoft.com/office/officeart/2008/layout/VerticalCurvedList"/>
    <dgm:cxn modelId="{72AB5F41-7DBC-41CE-B575-CEA4C49C1118}" type="presParOf" srcId="{39DA46A2-E18B-4811-AB38-39F56DBCBE07}" destId="{5FF0AE50-DD6A-4841-98B1-3BDA38D1CA72}" srcOrd="1" destOrd="0" presId="urn:microsoft.com/office/officeart/2008/layout/VerticalCurvedList"/>
    <dgm:cxn modelId="{9B8B4AC7-9780-43E0-ABD8-E7F4B19A925E}" type="presParOf" srcId="{39DA46A2-E18B-4811-AB38-39F56DBCBE07}" destId="{83B3B2E5-7D9E-4448-AFCC-BC66D1ABCE87}" srcOrd="2" destOrd="0" presId="urn:microsoft.com/office/officeart/2008/layout/VerticalCurvedList"/>
    <dgm:cxn modelId="{C291BA78-487E-4819-AFFE-37D18539ABE1}" type="presParOf" srcId="{83B3B2E5-7D9E-4448-AFCC-BC66D1ABCE87}" destId="{A255C714-2CC9-4D32-AE6B-1F2CB623DBFD}" srcOrd="0" destOrd="0" presId="urn:microsoft.com/office/officeart/2008/layout/VerticalCurvedList"/>
    <dgm:cxn modelId="{F788CFDA-6DE1-4B04-BDB8-3980EE7F8532}" type="presParOf" srcId="{39DA46A2-E18B-4811-AB38-39F56DBCBE07}" destId="{995C426A-B058-4E75-BE96-BFE912030858}" srcOrd="3" destOrd="0" presId="urn:microsoft.com/office/officeart/2008/layout/VerticalCurvedList"/>
    <dgm:cxn modelId="{4D8A1DF1-CA8C-433D-9EF6-288407B3909A}" type="presParOf" srcId="{39DA46A2-E18B-4811-AB38-39F56DBCBE07}" destId="{61B4F166-EE62-4C38-A73C-303C4DD434A9}" srcOrd="4" destOrd="0" presId="urn:microsoft.com/office/officeart/2008/layout/VerticalCurvedList"/>
    <dgm:cxn modelId="{6BF5EF58-09FB-4C9A-AB6F-BDDFD0CE23FF}" type="presParOf" srcId="{61B4F166-EE62-4C38-A73C-303C4DD434A9}" destId="{BE7DBB4E-2366-4795-9536-99A1E009EA35}" srcOrd="0" destOrd="0" presId="urn:microsoft.com/office/officeart/2008/layout/VerticalCurvedList"/>
    <dgm:cxn modelId="{B7DBC8DB-0157-457A-88A7-A3AD09D03B56}" type="presParOf" srcId="{39DA46A2-E18B-4811-AB38-39F56DBCBE07}" destId="{929B2089-8F0B-4836-A9E6-4606DC256562}" srcOrd="5" destOrd="0" presId="urn:microsoft.com/office/officeart/2008/layout/VerticalCurvedList"/>
    <dgm:cxn modelId="{B581E0C6-96B1-4583-BD96-E7F177871EF1}" type="presParOf" srcId="{39DA46A2-E18B-4811-AB38-39F56DBCBE07}" destId="{66E7C4D2-A484-4103-8BA8-39B5E4DD16BC}" srcOrd="6" destOrd="0" presId="urn:microsoft.com/office/officeart/2008/layout/VerticalCurvedList"/>
    <dgm:cxn modelId="{21DC85E3-8A02-41FE-8826-EBE0EB81A251}" type="presParOf" srcId="{66E7C4D2-A484-4103-8BA8-39B5E4DD16BC}" destId="{C08EA001-6E0C-4A19-B40D-C70A75439DA8}" srcOrd="0" destOrd="0" presId="urn:microsoft.com/office/officeart/2008/layout/VerticalCurvedList"/>
    <dgm:cxn modelId="{533B35F8-3BA5-49C8-9A26-9598A130464E}" type="presParOf" srcId="{39DA46A2-E18B-4811-AB38-39F56DBCBE07}" destId="{22AF0292-39AD-4619-A4F0-2788C77E826C}" srcOrd="7" destOrd="0" presId="urn:microsoft.com/office/officeart/2008/layout/VerticalCurvedList"/>
    <dgm:cxn modelId="{B5761F90-E9B0-4F65-AD00-4381C6952A25}" type="presParOf" srcId="{39DA46A2-E18B-4811-AB38-39F56DBCBE07}" destId="{115BB196-0D93-483A-A4C1-2BCDA525B8A3}" srcOrd="8" destOrd="0" presId="urn:microsoft.com/office/officeart/2008/layout/VerticalCurvedList"/>
    <dgm:cxn modelId="{34D506E9-A4F5-4155-BBE7-1AE1BBDF2BCB}" type="presParOf" srcId="{115BB196-0D93-483A-A4C1-2BCDA525B8A3}" destId="{CEAF4BD7-02DE-4EE0-A281-176B434981E8}" srcOrd="0" destOrd="0" presId="urn:microsoft.com/office/officeart/2008/layout/VerticalCurvedList"/>
    <dgm:cxn modelId="{84C5249E-8CCC-419E-96FD-CCAE3971B244}" type="presParOf" srcId="{39DA46A2-E18B-4811-AB38-39F56DBCBE07}" destId="{A06E8489-7C89-4349-8A02-0A42EC6C5F25}" srcOrd="9" destOrd="0" presId="urn:microsoft.com/office/officeart/2008/layout/VerticalCurvedList"/>
    <dgm:cxn modelId="{9B53F0FE-F9EC-49A4-B602-D4C5C2711E81}" type="presParOf" srcId="{39DA46A2-E18B-4811-AB38-39F56DBCBE07}" destId="{A15BEAEF-8667-44C9-BAA0-2E045ED55801}" srcOrd="10" destOrd="0" presId="urn:microsoft.com/office/officeart/2008/layout/VerticalCurvedList"/>
    <dgm:cxn modelId="{48230B53-BDB4-41BB-9D5D-9B30027E68F9}" type="presParOf" srcId="{A15BEAEF-8667-44C9-BAA0-2E045ED55801}" destId="{F89E75C1-C650-439E-AD9D-99BD3E2DE1B3}" srcOrd="0" destOrd="0" presId="urn:microsoft.com/office/officeart/2008/layout/VerticalCurvedList"/>
    <dgm:cxn modelId="{49CFEF8C-98D3-4449-BD0D-E6C8D903ECCF}" type="presParOf" srcId="{39DA46A2-E18B-4811-AB38-39F56DBCBE07}" destId="{65E90047-93E8-4DF1-86C3-CE37BF123651}" srcOrd="11" destOrd="0" presId="urn:microsoft.com/office/officeart/2008/layout/VerticalCurvedList"/>
    <dgm:cxn modelId="{8683CFF5-C21C-4546-A7BA-998B169A0F0E}" type="presParOf" srcId="{39DA46A2-E18B-4811-AB38-39F56DBCBE07}" destId="{8A2D1193-46E8-4C34-94BD-32993049F01F}" srcOrd="12" destOrd="0" presId="urn:microsoft.com/office/officeart/2008/layout/VerticalCurvedList"/>
    <dgm:cxn modelId="{2FBFE7CE-C61E-4DAF-B671-4EC02BC684B8}" type="presParOf" srcId="{8A2D1193-46E8-4C34-94BD-32993049F01F}" destId="{4209507A-41E0-42E6-A54A-53038ABD085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E6C50-7A73-4492-87C5-AFA867624F30}">
      <dsp:nvSpPr>
        <dsp:cNvPr id="0" name=""/>
        <dsp:cNvSpPr/>
      </dsp:nvSpPr>
      <dsp:spPr>
        <a:xfrm>
          <a:off x="-6125384" y="-937168"/>
          <a:ext cx="7291592" cy="7291592"/>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F0AE50-DD6A-4841-98B1-3BDA38D1CA72}">
      <dsp:nvSpPr>
        <dsp:cNvPr id="0" name=""/>
        <dsp:cNvSpPr/>
      </dsp:nvSpPr>
      <dsp:spPr>
        <a:xfrm>
          <a:off x="434287" y="285272"/>
          <a:ext cx="5585152" cy="5703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698" tIns="43180" rIns="43180" bIns="43180" numCol="1" spcCol="1270" anchor="ctr" anchorCtr="0">
          <a:noAutofit/>
        </a:bodyPr>
        <a:lstStyle/>
        <a:p>
          <a:pPr lvl="0" algn="l" defTabSz="755650">
            <a:lnSpc>
              <a:spcPct val="90000"/>
            </a:lnSpc>
            <a:spcBef>
              <a:spcPct val="0"/>
            </a:spcBef>
            <a:spcAft>
              <a:spcPct val="35000"/>
            </a:spcAft>
          </a:pPr>
          <a:r>
            <a:rPr lang="tr-TR" sz="1700" kern="1200" dirty="0" smtClean="0">
              <a:latin typeface="Cambria" pitchFamily="18" charset="0"/>
            </a:rPr>
            <a:t>Health System Strengthening</a:t>
          </a:r>
          <a:endParaRPr lang="en-US" sz="1700" kern="1200" dirty="0"/>
        </a:p>
      </dsp:txBody>
      <dsp:txXfrm>
        <a:off x="434287" y="285272"/>
        <a:ext cx="5585152" cy="570328"/>
      </dsp:txXfrm>
    </dsp:sp>
    <dsp:sp modelId="{A255C714-2CC9-4D32-AE6B-1F2CB623DBFD}">
      <dsp:nvSpPr>
        <dsp:cNvPr id="0" name=""/>
        <dsp:cNvSpPr/>
      </dsp:nvSpPr>
      <dsp:spPr>
        <a:xfrm>
          <a:off x="77831" y="213981"/>
          <a:ext cx="712910" cy="712910"/>
        </a:xfrm>
        <a:prstGeom prst="ellipse">
          <a:avLst/>
        </a:prstGeom>
        <a:solidFill>
          <a:schemeClr val="accent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995C426A-B058-4E75-BE96-BFE912030858}">
      <dsp:nvSpPr>
        <dsp:cNvPr id="0" name=""/>
        <dsp:cNvSpPr/>
      </dsp:nvSpPr>
      <dsp:spPr>
        <a:xfrm>
          <a:off x="903421" y="1140657"/>
          <a:ext cx="5116018" cy="570328"/>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698"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latin typeface="Cambria" pitchFamily="18" charset="0"/>
            </a:rPr>
            <a:t>Disease Prevention and Control</a:t>
          </a:r>
          <a:endParaRPr lang="en-US" sz="1700" kern="1200" dirty="0"/>
        </a:p>
      </dsp:txBody>
      <dsp:txXfrm>
        <a:off x="903421" y="1140657"/>
        <a:ext cx="5116018" cy="570328"/>
      </dsp:txXfrm>
    </dsp:sp>
    <dsp:sp modelId="{BE7DBB4E-2366-4795-9536-99A1E009EA35}">
      <dsp:nvSpPr>
        <dsp:cNvPr id="0" name=""/>
        <dsp:cNvSpPr/>
      </dsp:nvSpPr>
      <dsp:spPr>
        <a:xfrm>
          <a:off x="546966" y="1069366"/>
          <a:ext cx="712910" cy="712910"/>
        </a:xfrm>
        <a:prstGeom prst="ellipse">
          <a:avLst/>
        </a:prstGeom>
        <a:solidFill>
          <a:schemeClr val="tx2">
            <a:lumMod val="75000"/>
            <a:lumOff val="2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929B2089-8F0B-4836-A9E6-4606DC256562}">
      <dsp:nvSpPr>
        <dsp:cNvPr id="0" name=""/>
        <dsp:cNvSpPr/>
      </dsp:nvSpPr>
      <dsp:spPr>
        <a:xfrm>
          <a:off x="1117945" y="1996042"/>
          <a:ext cx="4901495" cy="570328"/>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698"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latin typeface="Cambria" pitchFamily="18" charset="0"/>
            </a:rPr>
            <a:t>Maternal, New-born and Child Health and Nutrition</a:t>
          </a:r>
          <a:endParaRPr lang="en-US" sz="1700" kern="1200" dirty="0"/>
        </a:p>
      </dsp:txBody>
      <dsp:txXfrm>
        <a:off x="1117945" y="1996042"/>
        <a:ext cx="4901495" cy="570328"/>
      </dsp:txXfrm>
    </dsp:sp>
    <dsp:sp modelId="{C08EA001-6E0C-4A19-B40D-C70A75439DA8}">
      <dsp:nvSpPr>
        <dsp:cNvPr id="0" name=""/>
        <dsp:cNvSpPr/>
      </dsp:nvSpPr>
      <dsp:spPr>
        <a:xfrm>
          <a:off x="761489" y="1924751"/>
          <a:ext cx="712910" cy="712910"/>
        </a:xfrm>
        <a:prstGeom prst="ellipse">
          <a:avLst/>
        </a:prstGeom>
        <a:solidFill>
          <a:srgbClr val="00B050"/>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22AF0292-39AD-4619-A4F0-2788C77E826C}">
      <dsp:nvSpPr>
        <dsp:cNvPr id="0" name=""/>
        <dsp:cNvSpPr/>
      </dsp:nvSpPr>
      <dsp:spPr>
        <a:xfrm>
          <a:off x="1117945" y="2850885"/>
          <a:ext cx="4901495" cy="570328"/>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698" tIns="43180" rIns="43180" bIns="43180" numCol="1" spcCol="1270" anchor="ctr" anchorCtr="0">
          <a:noAutofit/>
        </a:bodyPr>
        <a:lstStyle/>
        <a:p>
          <a:pPr lvl="0" algn="l" defTabSz="755650">
            <a:lnSpc>
              <a:spcPct val="90000"/>
            </a:lnSpc>
            <a:spcBef>
              <a:spcPct val="0"/>
            </a:spcBef>
            <a:spcAft>
              <a:spcPct val="35000"/>
            </a:spcAft>
          </a:pPr>
          <a:r>
            <a:rPr lang="tr-TR" sz="1700" b="1" kern="1200" dirty="0" smtClean="0">
              <a:latin typeface="Cambria" pitchFamily="18" charset="0"/>
            </a:rPr>
            <a:t>Medicine</a:t>
          </a:r>
          <a:r>
            <a:rPr lang="en-US" sz="1700" b="1" kern="1200" dirty="0" smtClean="0">
              <a:latin typeface="Cambria" pitchFamily="18" charset="0"/>
            </a:rPr>
            <a:t>, </a:t>
          </a:r>
          <a:r>
            <a:rPr lang="tr-TR" sz="1700" b="1" kern="1200" dirty="0" smtClean="0">
              <a:latin typeface="Cambria" pitchFamily="18" charset="0"/>
            </a:rPr>
            <a:t>Vaccine</a:t>
          </a:r>
          <a:r>
            <a:rPr lang="en-US" sz="1700" b="1" kern="1200" dirty="0" smtClean="0">
              <a:latin typeface="Cambria" pitchFamily="18" charset="0"/>
            </a:rPr>
            <a:t> and Medical Technologies</a:t>
          </a:r>
          <a:endParaRPr lang="en-US" sz="1700" b="1" kern="1200" dirty="0"/>
        </a:p>
      </dsp:txBody>
      <dsp:txXfrm>
        <a:off x="1117945" y="2850885"/>
        <a:ext cx="4901495" cy="570328"/>
      </dsp:txXfrm>
    </dsp:sp>
    <dsp:sp modelId="{CEAF4BD7-02DE-4EE0-A281-176B434981E8}">
      <dsp:nvSpPr>
        <dsp:cNvPr id="0" name=""/>
        <dsp:cNvSpPr/>
      </dsp:nvSpPr>
      <dsp:spPr>
        <a:xfrm>
          <a:off x="761489" y="2779594"/>
          <a:ext cx="712910" cy="712910"/>
        </a:xfrm>
        <a:prstGeom prst="ellipse">
          <a:avLst/>
        </a:prstGeom>
        <a:solidFill>
          <a:schemeClr val="bg2">
            <a:lumMod val="7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A06E8489-7C89-4349-8A02-0A42EC6C5F25}">
      <dsp:nvSpPr>
        <dsp:cNvPr id="0" name=""/>
        <dsp:cNvSpPr/>
      </dsp:nvSpPr>
      <dsp:spPr>
        <a:xfrm>
          <a:off x="903421" y="3706269"/>
          <a:ext cx="5116018" cy="570328"/>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698"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latin typeface="Cambria" pitchFamily="18" charset="0"/>
            </a:rPr>
            <a:t>Emergency Health Response and Interventions</a:t>
          </a:r>
          <a:endParaRPr lang="en-US" sz="1700" kern="1200" dirty="0"/>
        </a:p>
      </dsp:txBody>
      <dsp:txXfrm>
        <a:off x="903421" y="3706269"/>
        <a:ext cx="5116018" cy="570328"/>
      </dsp:txXfrm>
    </dsp:sp>
    <dsp:sp modelId="{F89E75C1-C650-439E-AD9D-99BD3E2DE1B3}">
      <dsp:nvSpPr>
        <dsp:cNvPr id="0" name=""/>
        <dsp:cNvSpPr/>
      </dsp:nvSpPr>
      <dsp:spPr>
        <a:xfrm>
          <a:off x="546966" y="3634978"/>
          <a:ext cx="712910" cy="712910"/>
        </a:xfrm>
        <a:prstGeom prst="ellipse">
          <a:avLst/>
        </a:prstGeom>
        <a:solidFill>
          <a:schemeClr val="accent5">
            <a:lumMod val="7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5E90047-93E8-4DF1-86C3-CE37BF123651}">
      <dsp:nvSpPr>
        <dsp:cNvPr id="0" name=""/>
        <dsp:cNvSpPr/>
      </dsp:nvSpPr>
      <dsp:spPr>
        <a:xfrm>
          <a:off x="434287" y="4561654"/>
          <a:ext cx="5585152" cy="570328"/>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698"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latin typeface="Cambria" pitchFamily="18" charset="0"/>
            </a:rPr>
            <a:t>Information, Education, Research and Advocacy</a:t>
          </a:r>
          <a:endParaRPr lang="en-US" sz="1700" kern="1200" dirty="0"/>
        </a:p>
      </dsp:txBody>
      <dsp:txXfrm>
        <a:off x="434287" y="4561654"/>
        <a:ext cx="5585152" cy="570328"/>
      </dsp:txXfrm>
    </dsp:sp>
    <dsp:sp modelId="{4209507A-41E0-42E6-A54A-53038ABD085B}">
      <dsp:nvSpPr>
        <dsp:cNvPr id="0" name=""/>
        <dsp:cNvSpPr/>
      </dsp:nvSpPr>
      <dsp:spPr>
        <a:xfrm>
          <a:off x="77831" y="4490363"/>
          <a:ext cx="712910" cy="712910"/>
        </a:xfrm>
        <a:prstGeom prst="ellipse">
          <a:avLst/>
        </a:prstGeom>
        <a:solidFill>
          <a:schemeClr val="accent5">
            <a:lumMod val="50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3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4" y="0"/>
            <a:ext cx="2918831" cy="493315"/>
          </a:xfrm>
          <a:prstGeom prst="rect">
            <a:avLst/>
          </a:prstGeom>
        </p:spPr>
        <p:txBody>
          <a:bodyPr vert="horz" lIns="91440" tIns="45720" rIns="91440" bIns="45720" rtlCol="0"/>
          <a:lstStyle>
            <a:lvl1pPr algn="r">
              <a:defRPr sz="1200"/>
            </a:lvl1pPr>
          </a:lstStyle>
          <a:p>
            <a:fld id="{62D9C99A-97F9-4F8E-9D5E-4D3FE123CC4B}" type="datetimeFigureOut">
              <a:rPr lang="en-US" smtClean="0"/>
              <a:pPr/>
              <a:t>6/18/2014</a:t>
            </a:fld>
            <a:endParaRPr lang="en-US"/>
          </a:p>
        </p:txBody>
      </p:sp>
      <p:sp>
        <p:nvSpPr>
          <p:cNvPr id="4" name="Footer Placeholder 3"/>
          <p:cNvSpPr>
            <a:spLocks noGrp="1"/>
          </p:cNvSpPr>
          <p:nvPr>
            <p:ph type="ftr" sz="quarter" idx="2"/>
          </p:nvPr>
        </p:nvSpPr>
        <p:spPr>
          <a:xfrm>
            <a:off x="1" y="9371285"/>
            <a:ext cx="2918831" cy="49331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4" y="9371285"/>
            <a:ext cx="2918831" cy="493315"/>
          </a:xfrm>
          <a:prstGeom prst="rect">
            <a:avLst/>
          </a:prstGeom>
        </p:spPr>
        <p:txBody>
          <a:bodyPr vert="horz" lIns="91440" tIns="45720" rIns="91440" bIns="45720" rtlCol="0" anchor="b"/>
          <a:lstStyle>
            <a:lvl1pPr algn="r">
              <a:defRPr sz="1200"/>
            </a:lvl1pPr>
          </a:lstStyle>
          <a:p>
            <a:fld id="{F3B77820-2720-4A88-8F5B-17CDEAD92694}" type="slidenum">
              <a:rPr lang="en-US" smtClean="0"/>
              <a:pPr/>
              <a:t>‹#›</a:t>
            </a:fld>
            <a:endParaRPr lang="en-US"/>
          </a:p>
        </p:txBody>
      </p:sp>
    </p:spTree>
    <p:extLst>
      <p:ext uri="{BB962C8B-B14F-4D97-AF65-F5344CB8AC3E}">
        <p14:creationId xmlns:p14="http://schemas.microsoft.com/office/powerpoint/2010/main" val="1422457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3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4" y="0"/>
            <a:ext cx="2918831" cy="493315"/>
          </a:xfrm>
          <a:prstGeom prst="rect">
            <a:avLst/>
          </a:prstGeom>
        </p:spPr>
        <p:txBody>
          <a:bodyPr vert="horz" lIns="91440" tIns="45720" rIns="91440" bIns="45720" rtlCol="0"/>
          <a:lstStyle>
            <a:lvl1pPr algn="r">
              <a:defRPr sz="1200"/>
            </a:lvl1pPr>
          </a:lstStyle>
          <a:p>
            <a:fld id="{C3F50B44-3F2B-4B1F-BFC3-951DED1CA765}" type="datetimeFigureOut">
              <a:rPr lang="en-US" smtClean="0"/>
              <a:pPr/>
              <a:t>6/18/2014</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500"/>
            <a:ext cx="5388610" cy="44398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1285"/>
            <a:ext cx="2918831" cy="4933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5"/>
            <a:ext cx="2918831" cy="493315"/>
          </a:xfrm>
          <a:prstGeom prst="rect">
            <a:avLst/>
          </a:prstGeom>
        </p:spPr>
        <p:txBody>
          <a:bodyPr vert="horz" lIns="91440" tIns="45720" rIns="91440" bIns="45720" rtlCol="0" anchor="b"/>
          <a:lstStyle>
            <a:lvl1pPr algn="r">
              <a:defRPr sz="1200"/>
            </a:lvl1pPr>
          </a:lstStyle>
          <a:p>
            <a:fld id="{D80D2E33-9642-44A4-86FF-46D36F6EBC27}" type="slidenum">
              <a:rPr lang="en-US" smtClean="0"/>
              <a:pPr/>
              <a:t>‹#›</a:t>
            </a:fld>
            <a:endParaRPr lang="en-US"/>
          </a:p>
        </p:txBody>
      </p:sp>
    </p:spTree>
    <p:extLst>
      <p:ext uri="{BB962C8B-B14F-4D97-AF65-F5344CB8AC3E}">
        <p14:creationId xmlns:p14="http://schemas.microsoft.com/office/powerpoint/2010/main" val="24968279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D2E33-9642-44A4-86FF-46D36F6EBC27}" type="slidenum">
              <a:rPr lang="en-US" smtClean="0"/>
              <a:pPr/>
              <a:t>1</a:t>
            </a:fld>
            <a:endParaRPr lang="en-US"/>
          </a:p>
        </p:txBody>
      </p:sp>
    </p:spTree>
    <p:extLst>
      <p:ext uri="{BB962C8B-B14F-4D97-AF65-F5344CB8AC3E}">
        <p14:creationId xmlns:p14="http://schemas.microsoft.com/office/powerpoint/2010/main" val="633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80D2E33-9642-44A4-86FF-46D36F6EBC27}" type="slidenum">
              <a:rPr lang="en-US" smtClean="0"/>
              <a:pPr/>
              <a:t>19</a:t>
            </a:fld>
            <a:endParaRPr lang="en-US"/>
          </a:p>
        </p:txBody>
      </p:sp>
    </p:spTree>
    <p:extLst>
      <p:ext uri="{BB962C8B-B14F-4D97-AF65-F5344CB8AC3E}">
        <p14:creationId xmlns:p14="http://schemas.microsoft.com/office/powerpoint/2010/main" val="388966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80D2E33-9642-44A4-86FF-46D36F6EBC27}" type="slidenum">
              <a:rPr lang="en-US" smtClean="0"/>
              <a:pPr/>
              <a:t>20</a:t>
            </a:fld>
            <a:endParaRPr lang="en-US"/>
          </a:p>
        </p:txBody>
      </p:sp>
    </p:spTree>
    <p:extLst>
      <p:ext uri="{BB962C8B-B14F-4D97-AF65-F5344CB8AC3E}">
        <p14:creationId xmlns:p14="http://schemas.microsoft.com/office/powerpoint/2010/main" val="388966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EB0EB2-A3D2-47C5-BD09-2C5C1CCF7451}"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0463"/>
          </a:xfrm>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25646978-120C-406B-9D93-6173D6D8CB7F}"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260657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EB0EB2-A3D2-47C5-BD09-2C5C1CCF7451}" type="slidenum">
              <a:rPr lang="en-US"/>
              <a:pPr fontAlgn="base">
                <a:spcBef>
                  <a:spcPct val="0"/>
                </a:spcBef>
                <a:spcAft>
                  <a:spcPct val="0"/>
                </a:spcAft>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80D2E33-9642-44A4-86FF-46D36F6EBC27}" type="slidenum">
              <a:rPr lang="en-US" smtClean="0"/>
              <a:pPr/>
              <a:t>14</a:t>
            </a:fld>
            <a:endParaRPr lang="en-US"/>
          </a:p>
        </p:txBody>
      </p:sp>
    </p:spTree>
    <p:extLst>
      <p:ext uri="{BB962C8B-B14F-4D97-AF65-F5344CB8AC3E}">
        <p14:creationId xmlns:p14="http://schemas.microsoft.com/office/powerpoint/2010/main" val="388966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80D2E33-9642-44A4-86FF-46D36F6EBC27}" type="slidenum">
              <a:rPr lang="en-US" smtClean="0"/>
              <a:pPr/>
              <a:t>15</a:t>
            </a:fld>
            <a:endParaRPr lang="en-US"/>
          </a:p>
        </p:txBody>
      </p:sp>
    </p:spTree>
    <p:extLst>
      <p:ext uri="{BB962C8B-B14F-4D97-AF65-F5344CB8AC3E}">
        <p14:creationId xmlns:p14="http://schemas.microsoft.com/office/powerpoint/2010/main" val="388966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80D2E33-9642-44A4-86FF-46D36F6EBC27}" type="slidenum">
              <a:rPr lang="en-US" smtClean="0"/>
              <a:pPr/>
              <a:t>16</a:t>
            </a:fld>
            <a:endParaRPr lang="en-US"/>
          </a:p>
        </p:txBody>
      </p:sp>
    </p:spTree>
    <p:extLst>
      <p:ext uri="{BB962C8B-B14F-4D97-AF65-F5344CB8AC3E}">
        <p14:creationId xmlns:p14="http://schemas.microsoft.com/office/powerpoint/2010/main" val="388966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80D2E33-9642-44A4-86FF-46D36F6EBC27}" type="slidenum">
              <a:rPr lang="en-US" smtClean="0"/>
              <a:pPr/>
              <a:t>17</a:t>
            </a:fld>
            <a:endParaRPr lang="en-US"/>
          </a:p>
        </p:txBody>
      </p:sp>
    </p:spTree>
    <p:extLst>
      <p:ext uri="{BB962C8B-B14F-4D97-AF65-F5344CB8AC3E}">
        <p14:creationId xmlns:p14="http://schemas.microsoft.com/office/powerpoint/2010/main" val="3889662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80D2E33-9642-44A4-86FF-46D36F6EBC27}" type="slidenum">
              <a:rPr lang="en-US" smtClean="0"/>
              <a:pPr/>
              <a:t>18</a:t>
            </a:fld>
            <a:endParaRPr lang="en-US"/>
          </a:p>
        </p:txBody>
      </p:sp>
    </p:spTree>
    <p:extLst>
      <p:ext uri="{BB962C8B-B14F-4D97-AF65-F5344CB8AC3E}">
        <p14:creationId xmlns:p14="http://schemas.microsoft.com/office/powerpoint/2010/main" val="388966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3F1713F1-C3D4-4A6D-B363-380362449088}" type="datetime1">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9680-4AA1-4D80-AB81-837069CB90DD}" type="slidenum">
              <a:rPr lang="en-US" smtClean="0"/>
              <a:pPr/>
              <a:t>‹#›</a:t>
            </a:fld>
            <a:endParaRPr lang="en-US"/>
          </a:p>
        </p:txBody>
      </p:sp>
    </p:spTree>
    <p:extLst>
      <p:ext uri="{BB962C8B-B14F-4D97-AF65-F5344CB8AC3E}">
        <p14:creationId xmlns:p14="http://schemas.microsoft.com/office/powerpoint/2010/main" val="139887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65F70A6-D3D1-48B7-946A-5B3A058A9259}" type="datetime1">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9680-4AA1-4D80-AB81-837069CB90DD}" type="slidenum">
              <a:rPr lang="en-US" smtClean="0"/>
              <a:pPr/>
              <a:t>‹#›</a:t>
            </a:fld>
            <a:endParaRPr lang="en-US"/>
          </a:p>
        </p:txBody>
      </p:sp>
    </p:spTree>
    <p:extLst>
      <p:ext uri="{BB962C8B-B14F-4D97-AF65-F5344CB8AC3E}">
        <p14:creationId xmlns:p14="http://schemas.microsoft.com/office/powerpoint/2010/main" val="11729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FF6AF48-4DD3-413E-A1EA-7B51EBD8D7B4}" type="datetime1">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9680-4AA1-4D80-AB81-837069CB90DD}" type="slidenum">
              <a:rPr lang="en-US" smtClean="0"/>
              <a:pPr/>
              <a:t>‹#›</a:t>
            </a:fld>
            <a:endParaRPr lang="en-US"/>
          </a:p>
        </p:txBody>
      </p:sp>
    </p:spTree>
    <p:extLst>
      <p:ext uri="{BB962C8B-B14F-4D97-AF65-F5344CB8AC3E}">
        <p14:creationId xmlns:p14="http://schemas.microsoft.com/office/powerpoint/2010/main" val="332603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Looking up to clouds and blue sky surrounded by glass-walled building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56172" y="3"/>
            <a:ext cx="5487829" cy="6858001"/>
          </a:xfrm>
          <a:prstGeom prst="rect">
            <a:avLst/>
          </a:prstGeom>
        </p:spPr>
      </p:pic>
      <p:sp>
        <p:nvSpPr>
          <p:cNvPr id="2" name="Title 1"/>
          <p:cNvSpPr>
            <a:spLocks noGrp="1"/>
          </p:cNvSpPr>
          <p:nvPr>
            <p:ph type="ctrTitle"/>
          </p:nvPr>
        </p:nvSpPr>
        <p:spPr>
          <a:xfrm>
            <a:off x="456129" y="685804"/>
            <a:ext cx="2972574" cy="4724399"/>
          </a:xfrm>
        </p:spPr>
        <p:txBody>
          <a:bodyPr>
            <a:normAutofit/>
          </a:bodyPr>
          <a:lstStyle>
            <a:lvl1pPr>
              <a:defRPr sz="4800"/>
            </a:lvl1pPr>
          </a:lstStyle>
          <a:p>
            <a:r>
              <a:rPr/>
              <a:t>Click to edit Master title style</a:t>
            </a:r>
          </a:p>
        </p:txBody>
      </p:sp>
      <p:sp>
        <p:nvSpPr>
          <p:cNvPr id="3" name="Subtitle 2"/>
          <p:cNvSpPr>
            <a:spLocks noGrp="1"/>
          </p:cNvSpPr>
          <p:nvPr>
            <p:ph type="subTitle" idx="1"/>
          </p:nvPr>
        </p:nvSpPr>
        <p:spPr>
          <a:xfrm>
            <a:off x="456129" y="5410200"/>
            <a:ext cx="2972574"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sp>
        <p:nvSpPr>
          <p:cNvPr id="8" name="Date Placeholder 7"/>
          <p:cNvSpPr>
            <a:spLocks noGrp="1"/>
          </p:cNvSpPr>
          <p:nvPr>
            <p:ph type="dt" sz="half" idx="10"/>
          </p:nvPr>
        </p:nvSpPr>
        <p:spPr/>
        <p:txBody>
          <a:bodyPr/>
          <a:lstStyle/>
          <a:p>
            <a:fld id="{81C93FC7-9D1A-468B-98DB-D1E8D74418D9}" type="datetimeFigureOut">
              <a:rPr lang="en-US"/>
              <a:pPr/>
              <a:t>6/18/2014</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703397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81C93FC7-9D1A-468B-98DB-D1E8D74418D9}" type="datetimeFigureOut">
              <a:rPr lang="en-US"/>
              <a:pPr/>
              <a:t>6/18/2014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8204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6130" y="2590800"/>
            <a:ext cx="6173807" cy="2819400"/>
          </a:xfrm>
        </p:spPr>
        <p:txBody>
          <a:bodyPr anchor="b">
            <a:normAutofit/>
          </a:bodyPr>
          <a:lstStyle>
            <a:lvl1pPr algn="l">
              <a:defRPr sz="4800" b="0" cap="none" baseline="0"/>
            </a:lvl1pPr>
          </a:lstStyle>
          <a:p>
            <a:r>
              <a:rPr/>
              <a:t>Click to edit Master title style</a:t>
            </a:r>
          </a:p>
        </p:txBody>
      </p:sp>
      <p:sp>
        <p:nvSpPr>
          <p:cNvPr id="3" name="Text Placeholder 2"/>
          <p:cNvSpPr>
            <a:spLocks noGrp="1"/>
          </p:cNvSpPr>
          <p:nvPr>
            <p:ph type="body" idx="1"/>
          </p:nvPr>
        </p:nvSpPr>
        <p:spPr>
          <a:xfrm>
            <a:off x="454939" y="5410200"/>
            <a:ext cx="6174998"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7" name="Date Placeholder 6"/>
          <p:cNvSpPr>
            <a:spLocks noGrp="1"/>
          </p:cNvSpPr>
          <p:nvPr>
            <p:ph type="dt" sz="half" idx="10"/>
          </p:nvPr>
        </p:nvSpPr>
        <p:spPr/>
        <p:txBody>
          <a:bodyPr/>
          <a:lstStyle/>
          <a:p>
            <a:fld id="{81C93FC7-9D1A-468B-98DB-D1E8D74418D9}" type="datetimeFigureOut">
              <a:rPr lang="en-US"/>
              <a:pPr/>
              <a:t>6/18/2014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89030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970613" y="685800"/>
            <a:ext cx="377288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4914991" y="685800"/>
            <a:ext cx="377288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81C93FC7-9D1A-468B-98DB-D1E8D74418D9}" type="datetimeFigureOut">
              <a:rPr lang="en-US"/>
              <a:pPr/>
              <a:t>6/18/2014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98905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a:t>Click to edit Master title style</a:t>
            </a:r>
          </a:p>
        </p:txBody>
      </p:sp>
      <p:sp>
        <p:nvSpPr>
          <p:cNvPr id="3" name="Text Placeholder 2"/>
          <p:cNvSpPr>
            <a:spLocks noGrp="1"/>
          </p:cNvSpPr>
          <p:nvPr>
            <p:ph type="body" idx="1"/>
          </p:nvPr>
        </p:nvSpPr>
        <p:spPr>
          <a:xfrm>
            <a:off x="970501" y="685800"/>
            <a:ext cx="3772883"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970501" y="1676400"/>
            <a:ext cx="3772883"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4914990" y="685800"/>
            <a:ext cx="3772883"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4913799" y="1676400"/>
            <a:ext cx="3772883"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81C93FC7-9D1A-468B-98DB-D1E8D74418D9}" type="datetimeFigureOut">
              <a:rPr lang="en-US"/>
              <a:pPr/>
              <a:t>6/18/2014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3485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81C93FC7-9D1A-468B-98DB-D1E8D74418D9}" type="datetimeFigureOut">
              <a:rPr lang="en-US"/>
              <a:pPr/>
              <a:t>6/18/2014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11176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3FC7-9D1A-468B-98DB-D1E8D74418D9}" type="datetimeFigureOut">
              <a:rPr lang="en-US"/>
              <a:pPr/>
              <a:t>6/18/2014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112446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129" y="685800"/>
            <a:ext cx="2972574" cy="4724400"/>
          </a:xfrm>
        </p:spPr>
        <p:txBody>
          <a:bodyPr anchor="b">
            <a:noAutofit/>
          </a:bodyPr>
          <a:lstStyle>
            <a:lvl1pPr algn="l">
              <a:defRPr sz="3600" b="0"/>
            </a:lvl1pPr>
          </a:lstStyle>
          <a:p>
            <a:r>
              <a:rPr/>
              <a:t>Click to edit Master title style</a:t>
            </a:r>
          </a:p>
        </p:txBody>
      </p:sp>
      <p:sp>
        <p:nvSpPr>
          <p:cNvPr id="3" name="Content Placeholder 2"/>
          <p:cNvSpPr>
            <a:spLocks noGrp="1"/>
          </p:cNvSpPr>
          <p:nvPr>
            <p:ph idx="1"/>
          </p:nvPr>
        </p:nvSpPr>
        <p:spPr>
          <a:xfrm>
            <a:off x="3657363" y="685800"/>
            <a:ext cx="5029438"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456129" y="5410200"/>
            <a:ext cx="2972574"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pPr/>
              <a:t>6/18/2014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45909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5C7AA2F-B94F-4C6E-A92F-1DB568E4E768}" type="datetime1">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9680-4AA1-4D80-AB81-837069CB90DD}" type="slidenum">
              <a:rPr lang="en-US" smtClean="0"/>
              <a:pPr/>
              <a:t>‹#›</a:t>
            </a:fld>
            <a:endParaRPr lang="en-US"/>
          </a:p>
        </p:txBody>
      </p:sp>
    </p:spTree>
    <p:extLst>
      <p:ext uri="{BB962C8B-B14F-4D97-AF65-F5344CB8AC3E}">
        <p14:creationId xmlns:p14="http://schemas.microsoft.com/office/powerpoint/2010/main" val="3141087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129" y="685800"/>
            <a:ext cx="2972574" cy="4724400"/>
          </a:xfrm>
        </p:spPr>
        <p:txBody>
          <a:bodyPr anchor="b">
            <a:normAutofit/>
          </a:bodyPr>
          <a:lstStyle>
            <a:lvl1pPr algn="l">
              <a:defRPr sz="3600" b="0"/>
            </a:lvl1pPr>
          </a:lstStyle>
          <a:p>
            <a:r>
              <a:rPr/>
              <a:t>Click to edit Master title style</a:t>
            </a:r>
          </a:p>
        </p:txBody>
      </p:sp>
      <p:sp>
        <p:nvSpPr>
          <p:cNvPr id="3" name="Picture Placeholder 2"/>
          <p:cNvSpPr>
            <a:spLocks noGrp="1"/>
          </p:cNvSpPr>
          <p:nvPr>
            <p:ph type="pic" idx="1"/>
          </p:nvPr>
        </p:nvSpPr>
        <p:spPr>
          <a:xfrm>
            <a:off x="3657362" y="685800"/>
            <a:ext cx="503051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456129" y="5410200"/>
            <a:ext cx="2972574"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pPr/>
              <a:t>6/18/2014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65527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81C93FC7-9D1A-468B-98DB-D1E8D74418D9}" type="datetimeFigureOut">
              <a:rPr lang="en-US"/>
              <a:pPr/>
              <a:t>6/18/2014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71893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6069" y="685800"/>
            <a:ext cx="971804" cy="5486400"/>
          </a:xfrm>
        </p:spPr>
        <p:txBody>
          <a:bodyPr vert="eaVert"/>
          <a:lstStyle/>
          <a:p>
            <a:r>
              <a:rPr/>
              <a:t>Click to edit Master title style</a:t>
            </a:r>
          </a:p>
        </p:txBody>
      </p:sp>
      <p:sp>
        <p:nvSpPr>
          <p:cNvPr id="3" name="Vertical Text Placeholder 2"/>
          <p:cNvSpPr>
            <a:spLocks noGrp="1"/>
          </p:cNvSpPr>
          <p:nvPr>
            <p:ph type="body" orient="vert" idx="1"/>
          </p:nvPr>
        </p:nvSpPr>
        <p:spPr>
          <a:xfrm>
            <a:off x="456129" y="685800"/>
            <a:ext cx="7107541" cy="5486400"/>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81C93FC7-9D1A-468B-98DB-D1E8D74418D9}" type="datetimeFigureOut">
              <a:rPr lang="en-US"/>
              <a:pPr/>
              <a:t>6/18/2014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2825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4EB01-EC84-49A0-801F-22450BDD650C}" type="datetime1">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29680-4AA1-4D80-AB81-837069CB90DD}" type="slidenum">
              <a:rPr lang="en-US" smtClean="0"/>
              <a:pPr/>
              <a:t>‹#›</a:t>
            </a:fld>
            <a:endParaRPr lang="en-US"/>
          </a:p>
        </p:txBody>
      </p:sp>
    </p:spTree>
    <p:extLst>
      <p:ext uri="{BB962C8B-B14F-4D97-AF65-F5344CB8AC3E}">
        <p14:creationId xmlns:p14="http://schemas.microsoft.com/office/powerpoint/2010/main" val="95244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6CFAD097-DD55-4A55-A1E2-ACBD4AD179E0}" type="datetime1">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29680-4AA1-4D80-AB81-837069CB90DD}" type="slidenum">
              <a:rPr lang="en-US" smtClean="0"/>
              <a:pPr/>
              <a:t>‹#›</a:t>
            </a:fld>
            <a:endParaRPr lang="en-US"/>
          </a:p>
        </p:txBody>
      </p:sp>
    </p:spTree>
    <p:extLst>
      <p:ext uri="{BB962C8B-B14F-4D97-AF65-F5344CB8AC3E}">
        <p14:creationId xmlns:p14="http://schemas.microsoft.com/office/powerpoint/2010/main" val="316475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3E0EC631-AF30-4630-A421-7525C1E8732B}" type="datetime1">
              <a:rPr lang="en-US" smtClean="0"/>
              <a:pPr/>
              <a:t>6/18/2014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29680-4AA1-4D80-AB81-837069CB90DD}" type="slidenum">
              <a:rPr lang="en-US" smtClean="0"/>
              <a:pPr/>
              <a:t>‹#›</a:t>
            </a:fld>
            <a:endParaRPr lang="en-US"/>
          </a:p>
        </p:txBody>
      </p:sp>
    </p:spTree>
    <p:extLst>
      <p:ext uri="{BB962C8B-B14F-4D97-AF65-F5344CB8AC3E}">
        <p14:creationId xmlns:p14="http://schemas.microsoft.com/office/powerpoint/2010/main" val="373140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0768C4A9-AF53-47E9-8DF8-621AB58E154A}" type="datetime1">
              <a:rPr lang="en-US" smtClean="0"/>
              <a:pPr/>
              <a:t>6/18/2014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29680-4AA1-4D80-AB81-837069CB90DD}" type="slidenum">
              <a:rPr lang="en-US" smtClean="0"/>
              <a:pPr/>
              <a:t>‹#›</a:t>
            </a:fld>
            <a:endParaRPr lang="en-US"/>
          </a:p>
        </p:txBody>
      </p:sp>
    </p:spTree>
    <p:extLst>
      <p:ext uri="{BB962C8B-B14F-4D97-AF65-F5344CB8AC3E}">
        <p14:creationId xmlns:p14="http://schemas.microsoft.com/office/powerpoint/2010/main" val="162453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3ABA0-3350-4695-9DD7-F0AC58AAB0EB}" type="datetime1">
              <a:rPr lang="en-US" smtClean="0"/>
              <a:pPr/>
              <a:t>6/18/2014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29680-4AA1-4D80-AB81-837069CB90DD}" type="slidenum">
              <a:rPr lang="en-US" smtClean="0"/>
              <a:pPr/>
              <a:t>‹#›</a:t>
            </a:fld>
            <a:endParaRPr lang="en-US"/>
          </a:p>
        </p:txBody>
      </p:sp>
    </p:spTree>
    <p:extLst>
      <p:ext uri="{BB962C8B-B14F-4D97-AF65-F5344CB8AC3E}">
        <p14:creationId xmlns:p14="http://schemas.microsoft.com/office/powerpoint/2010/main" val="336705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CEB20-023C-4D92-8641-A3049964483A}" type="datetime1">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29680-4AA1-4D80-AB81-837069CB90DD}" type="slidenum">
              <a:rPr lang="en-US" smtClean="0"/>
              <a:pPr/>
              <a:t>‹#›</a:t>
            </a:fld>
            <a:endParaRPr lang="en-US"/>
          </a:p>
        </p:txBody>
      </p:sp>
    </p:spTree>
    <p:extLst>
      <p:ext uri="{BB962C8B-B14F-4D97-AF65-F5344CB8AC3E}">
        <p14:creationId xmlns:p14="http://schemas.microsoft.com/office/powerpoint/2010/main" val="376304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B4C38-74EF-4839-A713-E9978E9B80F7}" type="datetime1">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29680-4AA1-4D80-AB81-837069CB90DD}" type="slidenum">
              <a:rPr lang="en-US" smtClean="0"/>
              <a:pPr/>
              <a:t>‹#›</a:t>
            </a:fld>
            <a:endParaRPr lang="en-US"/>
          </a:p>
        </p:txBody>
      </p:sp>
    </p:spTree>
    <p:extLst>
      <p:ext uri="{BB962C8B-B14F-4D97-AF65-F5344CB8AC3E}">
        <p14:creationId xmlns:p14="http://schemas.microsoft.com/office/powerpoint/2010/main" val="380441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F07F9-0620-45C1-9A2E-F3FE0CFD1F5A}" type="datetime1">
              <a:rPr lang="en-US" smtClean="0"/>
              <a:pPr/>
              <a:t>6/18/2014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29680-4AA1-4D80-AB81-837069CB90DD}" type="slidenum">
              <a:rPr lang="en-US" smtClean="0"/>
              <a:pPr/>
              <a:t>‹#›</a:t>
            </a:fld>
            <a:endParaRPr lang="en-US"/>
          </a:p>
        </p:txBody>
      </p:sp>
    </p:spTree>
    <p:extLst>
      <p:ext uri="{BB962C8B-B14F-4D97-AF65-F5344CB8AC3E}">
        <p14:creationId xmlns:p14="http://schemas.microsoft.com/office/powerpoint/2010/main" val="35329201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105400"/>
            <a:ext cx="8230672" cy="10668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970612" y="685803"/>
            <a:ext cx="7717260" cy="4190999"/>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rgbClr val="8C8C8C"/>
                </a:solidFill>
              </a:defRPr>
            </a:lvl1pPr>
          </a:lstStyle>
          <a:p>
            <a:fld id="{81C93FC7-9D1A-468B-98DB-D1E8D74418D9}" type="datetimeFigureOut">
              <a:rPr lang="en-US"/>
              <a:pPr/>
              <a:t>6/18/2014</a:t>
            </a:fld>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rgbClr val="8C8C8C"/>
                </a:solidFill>
              </a:defRPr>
            </a:lvl1pPr>
          </a:lstStyle>
          <a:p>
            <a:endParaRPr/>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a:pPr/>
              <a:t>‹#›</a:t>
            </a:fld>
            <a:endParaRPr/>
          </a:p>
        </p:txBody>
      </p:sp>
    </p:spTree>
    <p:extLst>
      <p:ext uri="{BB962C8B-B14F-4D97-AF65-F5344CB8AC3E}">
        <p14:creationId xmlns:p14="http://schemas.microsoft.com/office/powerpoint/2010/main" val="37617430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mc="http://schemas.openxmlformats.org/markup-compatibility/2006" xmlns:mv="urn:schemas-microsoft-com:mac:vml"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esri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1" y="838201"/>
            <a:ext cx="7086600" cy="2079625"/>
          </a:xfrm>
          <a:solidFill>
            <a:srgbClr val="00B0F0">
              <a:alpha val="39000"/>
            </a:srgbClr>
          </a:solidFill>
        </p:spPr>
        <p:txBody>
          <a:bodyPr>
            <a:noAutofit/>
          </a:bodyPr>
          <a:lstStyle/>
          <a:p>
            <a:r>
              <a:rPr lang="en-US" sz="3600" dirty="0" smtClean="0">
                <a:solidFill>
                  <a:srgbClr val="002060"/>
                </a:solidFill>
                <a:latin typeface="Palatino Linotype" pitchFamily="18" charset="0"/>
              </a:rPr>
              <a:t>OIC-SHPA 2014-2023 &amp; </a:t>
            </a:r>
            <a:br>
              <a:rPr lang="en-US" sz="3600" dirty="0" smtClean="0">
                <a:solidFill>
                  <a:srgbClr val="002060"/>
                </a:solidFill>
                <a:latin typeface="Palatino Linotype" pitchFamily="18" charset="0"/>
              </a:rPr>
            </a:br>
            <a:r>
              <a:rPr lang="en-US" sz="3600" dirty="0" smtClean="0">
                <a:solidFill>
                  <a:srgbClr val="002060"/>
                </a:solidFill>
                <a:latin typeface="Palatino Linotype" pitchFamily="18" charset="0"/>
              </a:rPr>
              <a:t>Vaccines Need Assessment</a:t>
            </a:r>
            <a:br>
              <a:rPr lang="en-US" sz="3600" dirty="0" smtClean="0">
                <a:solidFill>
                  <a:srgbClr val="002060"/>
                </a:solidFill>
                <a:latin typeface="Palatino Linotype" pitchFamily="18" charset="0"/>
              </a:rPr>
            </a:br>
            <a:r>
              <a:rPr lang="en-US" sz="3600" dirty="0" smtClean="0">
                <a:solidFill>
                  <a:srgbClr val="002060"/>
                </a:solidFill>
                <a:latin typeface="Palatino Linotype" pitchFamily="18" charset="0"/>
              </a:rPr>
              <a:t>in OIC  Member Countries</a:t>
            </a:r>
            <a:endParaRPr lang="en-US" sz="3600" dirty="0">
              <a:solidFill>
                <a:srgbClr val="002060"/>
              </a:solidFill>
              <a:latin typeface="Palatino Linotype" pitchFamily="18" charset="0"/>
            </a:endParaRPr>
          </a:p>
        </p:txBody>
      </p:sp>
      <p:sp>
        <p:nvSpPr>
          <p:cNvPr id="15" name="Subtitle 2"/>
          <p:cNvSpPr txBox="1">
            <a:spLocks/>
          </p:cNvSpPr>
          <p:nvPr/>
        </p:nvSpPr>
        <p:spPr>
          <a:xfrm>
            <a:off x="1207317" y="5410200"/>
            <a:ext cx="7022283"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solidFill>
                  <a:srgbClr val="002060"/>
                </a:solidFill>
                <a:latin typeface="Palatino Linotype" pitchFamily="18" charset="0"/>
              </a:rPr>
              <a:t>STATISTICAL, ECONOMIC AND SOCIAL RESEARCH AND TRAINING CENTRE FOR ISLAMIC COUNTRIES</a:t>
            </a:r>
          </a:p>
          <a:p>
            <a:r>
              <a:rPr lang="en-US" sz="1400" b="1" spc="150" dirty="0" smtClean="0">
                <a:solidFill>
                  <a:srgbClr val="002060"/>
                </a:solidFill>
                <a:latin typeface="Palatino Linotype" pitchFamily="18" charset="0"/>
              </a:rPr>
              <a:t>ORGANIZATION OF ISLAMIC COOPERATION</a:t>
            </a:r>
            <a:endParaRPr lang="en-US" sz="1400" b="1" spc="150" dirty="0">
              <a:solidFill>
                <a:srgbClr val="002060"/>
              </a:solidFill>
              <a:latin typeface="Palatino Linotype" pitchFamily="18" charset="0"/>
            </a:endParaRPr>
          </a:p>
        </p:txBody>
      </p:sp>
      <p:sp>
        <p:nvSpPr>
          <p:cNvPr id="5" name="Title 1"/>
          <p:cNvSpPr txBox="1">
            <a:spLocks/>
          </p:cNvSpPr>
          <p:nvPr/>
        </p:nvSpPr>
        <p:spPr>
          <a:xfrm>
            <a:off x="1207317" y="3429000"/>
            <a:ext cx="7086600" cy="13861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rgbClr val="002060"/>
                </a:solidFill>
                <a:latin typeface="Palatino Linotype" pitchFamily="18" charset="0"/>
              </a:rPr>
              <a:t>Prof. </a:t>
            </a:r>
            <a:r>
              <a:rPr lang="en-US" sz="2000" dirty="0" err="1" smtClean="0">
                <a:solidFill>
                  <a:srgbClr val="002060"/>
                </a:solidFill>
                <a:latin typeface="Palatino Linotype" pitchFamily="18" charset="0"/>
              </a:rPr>
              <a:t>Savas</a:t>
            </a:r>
            <a:r>
              <a:rPr lang="en-US" sz="2000" dirty="0" smtClean="0">
                <a:solidFill>
                  <a:srgbClr val="002060"/>
                </a:solidFill>
                <a:latin typeface="Palatino Linotype" pitchFamily="18" charset="0"/>
              </a:rPr>
              <a:t> </a:t>
            </a:r>
            <a:r>
              <a:rPr lang="en-US" sz="2000" dirty="0" err="1" smtClean="0">
                <a:solidFill>
                  <a:srgbClr val="002060"/>
                </a:solidFill>
                <a:latin typeface="Palatino Linotype" pitchFamily="18" charset="0"/>
              </a:rPr>
              <a:t>Alpay</a:t>
            </a:r>
            <a:endParaRPr lang="en-US" sz="2000" dirty="0" smtClean="0">
              <a:solidFill>
                <a:srgbClr val="002060"/>
              </a:solidFill>
              <a:latin typeface="Palatino Linotype" pitchFamily="18" charset="0"/>
            </a:endParaRPr>
          </a:p>
          <a:p>
            <a:r>
              <a:rPr lang="en-US" sz="2000" i="1" dirty="0" smtClean="0">
                <a:solidFill>
                  <a:srgbClr val="002060"/>
                </a:solidFill>
                <a:latin typeface="Palatino Linotype" pitchFamily="18" charset="0"/>
              </a:rPr>
              <a:t>Director General</a:t>
            </a:r>
            <a:endParaRPr lang="en-US" sz="1400" i="1" dirty="0">
              <a:solidFill>
                <a:srgbClr val="002060"/>
              </a:solidFill>
              <a:latin typeface="Palatino Linotype" pitchFamily="18" charset="0"/>
            </a:endParaRPr>
          </a:p>
        </p:txBody>
      </p:sp>
    </p:spTree>
    <p:extLst>
      <p:ext uri="{BB962C8B-B14F-4D97-AF65-F5344CB8AC3E}">
        <p14:creationId xmlns:p14="http://schemas.microsoft.com/office/powerpoint/2010/main" val="888441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alpha val="35000"/>
            </a:schemeClr>
          </a:solidFill>
        </p:spPr>
        <p:txBody>
          <a:bodyPr vert="horz" lIns="91440" tIns="45720" rIns="91440" bIns="45720" rtlCol="0" anchor="ctr">
            <a:normAutofit fontScale="90000"/>
          </a:bodyPr>
          <a:lstStyle/>
          <a:p>
            <a:r>
              <a:rPr lang="tr-TR" sz="4000" dirty="0">
                <a:solidFill>
                  <a:srgbClr val="002060"/>
                </a:solidFill>
                <a:latin typeface="Palatino Linotype" pitchFamily="18" charset="0"/>
              </a:rPr>
              <a:t>WHO Recommended Immunization Schedule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2352702"/>
              </p:ext>
            </p:extLst>
          </p:nvPr>
        </p:nvGraphicFramePr>
        <p:xfrm>
          <a:off x="457200" y="1524000"/>
          <a:ext cx="8229600" cy="4724401"/>
        </p:xfrm>
        <a:graphic>
          <a:graphicData uri="http://schemas.openxmlformats.org/drawingml/2006/table">
            <a:tbl>
              <a:tblPr/>
              <a:tblGrid>
                <a:gridCol w="2750948"/>
                <a:gridCol w="5478652"/>
              </a:tblGrid>
              <a:tr h="701521">
                <a:tc>
                  <a:txBody>
                    <a:bodyPr/>
                    <a:lstStyle/>
                    <a:p>
                      <a:pPr marL="0" marR="0">
                        <a:spcBef>
                          <a:spcPts val="0"/>
                        </a:spcBef>
                        <a:spcAft>
                          <a:spcPts val="0"/>
                        </a:spcAft>
                      </a:pPr>
                      <a:r>
                        <a:rPr lang="tr-TR" sz="1800" b="1" dirty="0">
                          <a:solidFill>
                            <a:srgbClr val="000000"/>
                          </a:solidFill>
                          <a:effectLst/>
                          <a:latin typeface="Cambria" pitchFamily="18" charset="0"/>
                          <a:ea typeface="Calibri"/>
                        </a:rPr>
                        <a:t>Age of Contact </a:t>
                      </a:r>
                      <a:endParaRPr lang="tr-TR" sz="1200" dirty="0">
                        <a:solidFill>
                          <a:srgbClr val="000000"/>
                        </a:solidFill>
                        <a:effectLst/>
                        <a:latin typeface="Cambria" pitchFamily="18" charset="0"/>
                        <a:ea typeface="Calibri"/>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tr-TR" sz="1800" b="1" dirty="0">
                          <a:solidFill>
                            <a:srgbClr val="000000"/>
                          </a:solidFill>
                          <a:effectLst/>
                          <a:latin typeface="Cambria" pitchFamily="18" charset="0"/>
                          <a:ea typeface="Calibri"/>
                        </a:rPr>
                        <a:t>Vaccine</a:t>
                      </a:r>
                      <a:endParaRPr lang="tr-TR" sz="1200" dirty="0">
                        <a:solidFill>
                          <a:srgbClr val="000000"/>
                        </a:solidFill>
                        <a:effectLst/>
                        <a:latin typeface="Cambria" pitchFamily="18" charset="0"/>
                        <a:ea typeface="Calibri"/>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670480">
                <a:tc>
                  <a:txBody>
                    <a:bodyPr/>
                    <a:lstStyle/>
                    <a:p>
                      <a:pPr marL="0" marR="0">
                        <a:spcBef>
                          <a:spcPts val="0"/>
                        </a:spcBef>
                        <a:spcAft>
                          <a:spcPts val="0"/>
                        </a:spcAft>
                      </a:pPr>
                      <a:r>
                        <a:rPr lang="tr-TR" sz="1800" dirty="0">
                          <a:solidFill>
                            <a:srgbClr val="000000"/>
                          </a:solidFill>
                          <a:effectLst/>
                          <a:latin typeface="Cambria" pitchFamily="18" charset="0"/>
                          <a:ea typeface="Calibri"/>
                        </a:rPr>
                        <a:t>Birth</a:t>
                      </a:r>
                      <a:endParaRPr lang="tr-TR" sz="1200" dirty="0">
                        <a:solidFill>
                          <a:srgbClr val="000000"/>
                        </a:solidFill>
                        <a:effectLst/>
                        <a:latin typeface="Cambria" pitchFamily="18" charset="0"/>
                        <a:ea typeface="Calibri"/>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tr-TR" sz="1800" dirty="0">
                          <a:solidFill>
                            <a:srgbClr val="000000"/>
                          </a:solidFill>
                          <a:effectLst/>
                          <a:latin typeface="Cambria" pitchFamily="18" charset="0"/>
                          <a:ea typeface="Calibri"/>
                        </a:rPr>
                        <a:t>BCG, OPV-0, Hep B</a:t>
                      </a:r>
                      <a:endParaRPr lang="tr-TR" sz="1200" dirty="0">
                        <a:solidFill>
                          <a:srgbClr val="000000"/>
                        </a:solidFill>
                        <a:effectLst/>
                        <a:latin typeface="Cambria" pitchFamily="18" charset="0"/>
                        <a:ea typeface="Calibri"/>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670480">
                <a:tc>
                  <a:txBody>
                    <a:bodyPr/>
                    <a:lstStyle/>
                    <a:p>
                      <a:pPr marL="0" marR="0">
                        <a:spcBef>
                          <a:spcPts val="0"/>
                        </a:spcBef>
                        <a:spcAft>
                          <a:spcPts val="0"/>
                        </a:spcAft>
                      </a:pPr>
                      <a:r>
                        <a:rPr lang="tr-TR" sz="1800">
                          <a:solidFill>
                            <a:srgbClr val="000000"/>
                          </a:solidFill>
                          <a:effectLst/>
                          <a:latin typeface="Cambria" pitchFamily="18" charset="0"/>
                          <a:ea typeface="Calibri"/>
                        </a:rPr>
                        <a:t>6 weeks</a:t>
                      </a:r>
                      <a:endParaRPr lang="tr-TR" sz="1200">
                        <a:solidFill>
                          <a:srgbClr val="000000"/>
                        </a:solidFill>
                        <a:effectLst/>
                        <a:latin typeface="Cambria" pitchFamily="18" charset="0"/>
                        <a:ea typeface="Calibri"/>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tr-TR" sz="1800" dirty="0">
                          <a:solidFill>
                            <a:srgbClr val="000000"/>
                          </a:solidFill>
                          <a:effectLst/>
                          <a:latin typeface="Cambria" pitchFamily="18" charset="0"/>
                          <a:ea typeface="Calibri"/>
                        </a:rPr>
                        <a:t>OPV1, Penta1 (</a:t>
                      </a:r>
                      <a:r>
                        <a:rPr lang="tr-TR" sz="1800" dirty="0" smtClean="0">
                          <a:solidFill>
                            <a:srgbClr val="000000"/>
                          </a:solidFill>
                          <a:effectLst/>
                          <a:latin typeface="Cambria" pitchFamily="18" charset="0"/>
                          <a:ea typeface="Calibri"/>
                        </a:rPr>
                        <a:t>DT</a:t>
                      </a:r>
                      <a:r>
                        <a:rPr lang="en-US" sz="1800" dirty="0" smtClean="0">
                          <a:solidFill>
                            <a:srgbClr val="000000"/>
                          </a:solidFill>
                          <a:effectLst/>
                          <a:latin typeface="Cambria" pitchFamily="18" charset="0"/>
                          <a:ea typeface="Calibri"/>
                        </a:rPr>
                        <a:t>P</a:t>
                      </a:r>
                      <a:r>
                        <a:rPr lang="tr-TR" sz="1800" dirty="0" smtClean="0">
                          <a:solidFill>
                            <a:srgbClr val="000000"/>
                          </a:solidFill>
                          <a:effectLst/>
                          <a:latin typeface="Cambria" pitchFamily="18" charset="0"/>
                          <a:ea typeface="Calibri"/>
                        </a:rPr>
                        <a:t>, </a:t>
                      </a:r>
                      <a:r>
                        <a:rPr lang="tr-TR" sz="1800" dirty="0">
                          <a:solidFill>
                            <a:srgbClr val="000000"/>
                          </a:solidFill>
                          <a:effectLst/>
                          <a:latin typeface="Cambria" pitchFamily="18" charset="0"/>
                          <a:ea typeface="Calibri"/>
                        </a:rPr>
                        <a:t>Hep B*, Hib)</a:t>
                      </a:r>
                      <a:endParaRPr lang="tr-TR" sz="1200" dirty="0">
                        <a:solidFill>
                          <a:srgbClr val="000000"/>
                        </a:solidFill>
                        <a:effectLst/>
                        <a:latin typeface="Cambria" pitchFamily="18" charset="0"/>
                        <a:ea typeface="Calibri"/>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670480">
                <a:tc>
                  <a:txBody>
                    <a:bodyPr/>
                    <a:lstStyle/>
                    <a:p>
                      <a:pPr marL="0" marR="0">
                        <a:spcBef>
                          <a:spcPts val="0"/>
                        </a:spcBef>
                        <a:spcAft>
                          <a:spcPts val="0"/>
                        </a:spcAft>
                      </a:pPr>
                      <a:r>
                        <a:rPr lang="tr-TR" sz="1800">
                          <a:solidFill>
                            <a:srgbClr val="000000"/>
                          </a:solidFill>
                          <a:effectLst/>
                          <a:latin typeface="Cambria" pitchFamily="18" charset="0"/>
                          <a:ea typeface="Calibri"/>
                        </a:rPr>
                        <a:t>10 weeks</a:t>
                      </a:r>
                      <a:endParaRPr lang="tr-TR" sz="1200">
                        <a:solidFill>
                          <a:srgbClr val="000000"/>
                        </a:solidFill>
                        <a:effectLst/>
                        <a:latin typeface="Cambria" pitchFamily="18" charset="0"/>
                        <a:ea typeface="Calibri"/>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tr-TR" sz="1800" dirty="0">
                          <a:solidFill>
                            <a:srgbClr val="000000"/>
                          </a:solidFill>
                          <a:effectLst/>
                          <a:latin typeface="Cambria" pitchFamily="18" charset="0"/>
                          <a:ea typeface="Calibri"/>
                        </a:rPr>
                        <a:t>OPV2, Penta2 (</a:t>
                      </a:r>
                      <a:r>
                        <a:rPr lang="tr-TR" sz="1800" dirty="0" smtClean="0">
                          <a:solidFill>
                            <a:srgbClr val="000000"/>
                          </a:solidFill>
                          <a:effectLst/>
                          <a:latin typeface="Cambria" pitchFamily="18" charset="0"/>
                          <a:ea typeface="Calibri"/>
                        </a:rPr>
                        <a:t>DT</a:t>
                      </a:r>
                      <a:r>
                        <a:rPr lang="en-US" sz="1800" dirty="0" smtClean="0">
                          <a:solidFill>
                            <a:srgbClr val="000000"/>
                          </a:solidFill>
                          <a:effectLst/>
                          <a:latin typeface="Cambria" pitchFamily="18" charset="0"/>
                          <a:ea typeface="Calibri"/>
                        </a:rPr>
                        <a:t>P</a:t>
                      </a:r>
                      <a:r>
                        <a:rPr lang="tr-TR" sz="1800" dirty="0" smtClean="0">
                          <a:solidFill>
                            <a:srgbClr val="000000"/>
                          </a:solidFill>
                          <a:effectLst/>
                          <a:latin typeface="Cambria" pitchFamily="18" charset="0"/>
                          <a:ea typeface="Calibri"/>
                        </a:rPr>
                        <a:t>, </a:t>
                      </a:r>
                      <a:r>
                        <a:rPr lang="tr-TR" sz="1800" dirty="0">
                          <a:solidFill>
                            <a:srgbClr val="000000"/>
                          </a:solidFill>
                          <a:effectLst/>
                          <a:latin typeface="Cambria" pitchFamily="18" charset="0"/>
                          <a:ea typeface="Calibri"/>
                        </a:rPr>
                        <a:t>Hep B*, Hib)</a:t>
                      </a:r>
                      <a:endParaRPr lang="tr-TR" sz="1200" dirty="0">
                        <a:solidFill>
                          <a:srgbClr val="000000"/>
                        </a:solidFill>
                        <a:effectLst/>
                        <a:latin typeface="Cambria" pitchFamily="18" charset="0"/>
                        <a:ea typeface="Calibri"/>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670480">
                <a:tc>
                  <a:txBody>
                    <a:bodyPr/>
                    <a:lstStyle/>
                    <a:p>
                      <a:pPr marL="0" marR="0">
                        <a:spcBef>
                          <a:spcPts val="0"/>
                        </a:spcBef>
                        <a:spcAft>
                          <a:spcPts val="0"/>
                        </a:spcAft>
                      </a:pPr>
                      <a:r>
                        <a:rPr lang="tr-TR" sz="1800">
                          <a:solidFill>
                            <a:srgbClr val="000000"/>
                          </a:solidFill>
                          <a:effectLst/>
                          <a:latin typeface="Cambria" pitchFamily="18" charset="0"/>
                          <a:ea typeface="Calibri"/>
                        </a:rPr>
                        <a:t>14 weeks</a:t>
                      </a:r>
                      <a:endParaRPr lang="tr-TR" sz="1200">
                        <a:solidFill>
                          <a:srgbClr val="000000"/>
                        </a:solidFill>
                        <a:effectLst/>
                        <a:latin typeface="Cambria" pitchFamily="18" charset="0"/>
                        <a:ea typeface="Calibri"/>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tr-TR" sz="1800" dirty="0">
                          <a:solidFill>
                            <a:srgbClr val="000000"/>
                          </a:solidFill>
                          <a:effectLst/>
                          <a:latin typeface="Cambria" pitchFamily="18" charset="0"/>
                          <a:ea typeface="Calibri"/>
                        </a:rPr>
                        <a:t>OPV3, penta3 (</a:t>
                      </a:r>
                      <a:r>
                        <a:rPr lang="tr-TR" sz="1800" dirty="0" smtClean="0">
                          <a:solidFill>
                            <a:srgbClr val="000000"/>
                          </a:solidFill>
                          <a:effectLst/>
                          <a:latin typeface="Cambria" pitchFamily="18" charset="0"/>
                          <a:ea typeface="Calibri"/>
                        </a:rPr>
                        <a:t>DT</a:t>
                      </a:r>
                      <a:r>
                        <a:rPr lang="en-US" sz="1800" dirty="0" smtClean="0">
                          <a:solidFill>
                            <a:srgbClr val="000000"/>
                          </a:solidFill>
                          <a:effectLst/>
                          <a:latin typeface="Cambria" pitchFamily="18" charset="0"/>
                          <a:ea typeface="Calibri"/>
                        </a:rPr>
                        <a:t>P</a:t>
                      </a:r>
                      <a:r>
                        <a:rPr lang="tr-TR" sz="1800" dirty="0" smtClean="0">
                          <a:solidFill>
                            <a:srgbClr val="000000"/>
                          </a:solidFill>
                          <a:effectLst/>
                          <a:latin typeface="Cambria" pitchFamily="18" charset="0"/>
                          <a:ea typeface="Calibri"/>
                        </a:rPr>
                        <a:t>, </a:t>
                      </a:r>
                      <a:r>
                        <a:rPr lang="tr-TR" sz="1800" dirty="0">
                          <a:solidFill>
                            <a:srgbClr val="000000"/>
                          </a:solidFill>
                          <a:effectLst/>
                          <a:latin typeface="Cambria" pitchFamily="18" charset="0"/>
                          <a:ea typeface="Calibri"/>
                        </a:rPr>
                        <a:t>Hep B*, </a:t>
                      </a:r>
                      <a:r>
                        <a:rPr lang="tr-TR" sz="1800" dirty="0" smtClean="0">
                          <a:solidFill>
                            <a:srgbClr val="000000"/>
                          </a:solidFill>
                          <a:effectLst/>
                          <a:latin typeface="Cambria" pitchFamily="18" charset="0"/>
                          <a:ea typeface="Calibri"/>
                        </a:rPr>
                        <a:t>Hib</a:t>
                      </a:r>
                      <a:r>
                        <a:rPr lang="en-US" sz="1800" dirty="0" smtClean="0">
                          <a:solidFill>
                            <a:srgbClr val="000000"/>
                          </a:solidFill>
                          <a:effectLst/>
                          <a:latin typeface="Cambria" pitchFamily="18" charset="0"/>
                          <a:ea typeface="Calibri"/>
                        </a:rPr>
                        <a:t>)</a:t>
                      </a:r>
                      <a:endParaRPr lang="tr-TR" sz="1200" dirty="0">
                        <a:solidFill>
                          <a:srgbClr val="000000"/>
                        </a:solidFill>
                        <a:effectLst/>
                        <a:latin typeface="Cambria" pitchFamily="18" charset="0"/>
                        <a:ea typeface="Calibri"/>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670480">
                <a:tc>
                  <a:txBody>
                    <a:bodyPr/>
                    <a:lstStyle/>
                    <a:p>
                      <a:pPr marL="0" marR="0">
                        <a:spcBef>
                          <a:spcPts val="0"/>
                        </a:spcBef>
                        <a:spcAft>
                          <a:spcPts val="0"/>
                        </a:spcAft>
                      </a:pPr>
                      <a:r>
                        <a:rPr lang="tr-TR" sz="1800">
                          <a:solidFill>
                            <a:srgbClr val="000000"/>
                          </a:solidFill>
                          <a:effectLst/>
                          <a:latin typeface="Cambria" pitchFamily="18" charset="0"/>
                          <a:ea typeface="Calibri"/>
                        </a:rPr>
                        <a:t>9 months</a:t>
                      </a:r>
                      <a:endParaRPr lang="tr-TR" sz="1200">
                        <a:solidFill>
                          <a:srgbClr val="000000"/>
                        </a:solidFill>
                        <a:effectLst/>
                        <a:latin typeface="Cambria" pitchFamily="18" charset="0"/>
                        <a:ea typeface="Calibri"/>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tr-TR" sz="1800" dirty="0">
                          <a:solidFill>
                            <a:srgbClr val="000000"/>
                          </a:solidFill>
                          <a:effectLst/>
                          <a:latin typeface="Cambria" pitchFamily="18" charset="0"/>
                          <a:ea typeface="Calibri"/>
                        </a:rPr>
                        <a:t>Measles, Hep B*, YF</a:t>
                      </a:r>
                      <a:endParaRPr lang="tr-TR" sz="1200" dirty="0">
                        <a:solidFill>
                          <a:srgbClr val="000000"/>
                        </a:solidFill>
                        <a:effectLst/>
                        <a:latin typeface="Cambria" pitchFamily="18" charset="0"/>
                        <a:ea typeface="Calibri"/>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670480">
                <a:tc>
                  <a:txBody>
                    <a:bodyPr/>
                    <a:lstStyle/>
                    <a:p>
                      <a:pPr marL="0" marR="0">
                        <a:spcBef>
                          <a:spcPts val="0"/>
                        </a:spcBef>
                        <a:spcAft>
                          <a:spcPts val="0"/>
                        </a:spcAft>
                      </a:pPr>
                      <a:r>
                        <a:rPr lang="tr-TR" sz="1800">
                          <a:solidFill>
                            <a:srgbClr val="000000"/>
                          </a:solidFill>
                          <a:effectLst/>
                          <a:latin typeface="Cambria" pitchFamily="18" charset="0"/>
                          <a:ea typeface="Calibri"/>
                        </a:rPr>
                        <a:t>12-15 months</a:t>
                      </a:r>
                      <a:endParaRPr lang="tr-TR" sz="1200">
                        <a:solidFill>
                          <a:srgbClr val="000000"/>
                        </a:solidFill>
                        <a:effectLst/>
                        <a:latin typeface="Cambria" pitchFamily="18" charset="0"/>
                        <a:ea typeface="Calibri"/>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tr-TR" sz="1800" dirty="0">
                          <a:solidFill>
                            <a:srgbClr val="000000"/>
                          </a:solidFill>
                          <a:effectLst/>
                          <a:latin typeface="Cambria" pitchFamily="18" charset="0"/>
                          <a:ea typeface="Calibri"/>
                        </a:rPr>
                        <a:t>Measles 2</a:t>
                      </a:r>
                      <a:r>
                        <a:rPr lang="tr-TR" sz="1150" dirty="0">
                          <a:solidFill>
                            <a:srgbClr val="000000"/>
                          </a:solidFill>
                          <a:effectLst/>
                          <a:latin typeface="Cambria" pitchFamily="18" charset="0"/>
                          <a:ea typeface="Calibri"/>
                        </a:rPr>
                        <a:t>nd </a:t>
                      </a:r>
                      <a:r>
                        <a:rPr lang="tr-TR" sz="1800" dirty="0">
                          <a:solidFill>
                            <a:srgbClr val="000000"/>
                          </a:solidFill>
                          <a:effectLst/>
                          <a:latin typeface="Cambria" pitchFamily="18" charset="0"/>
                          <a:ea typeface="Calibri"/>
                        </a:rPr>
                        <a:t>dose and Rubella</a:t>
                      </a:r>
                      <a:endParaRPr lang="tr-TR" sz="1200" dirty="0">
                        <a:solidFill>
                          <a:srgbClr val="000000"/>
                        </a:solidFill>
                        <a:effectLst/>
                        <a:latin typeface="Cambria" pitchFamily="18" charset="0"/>
                        <a:ea typeface="Calibri"/>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sp>
        <p:nvSpPr>
          <p:cNvPr id="4" name="Slide Number Placeholder 3"/>
          <p:cNvSpPr>
            <a:spLocks noGrp="1"/>
          </p:cNvSpPr>
          <p:nvPr>
            <p:ph type="sldNum" sz="quarter" idx="12"/>
          </p:nvPr>
        </p:nvSpPr>
        <p:spPr/>
        <p:txBody>
          <a:bodyPr/>
          <a:lstStyle/>
          <a:p>
            <a:fld id="{29B29680-4AA1-4D80-AB81-837069CB90DD}" type="slidenum">
              <a:rPr lang="en-US" smtClean="0"/>
              <a:pPr/>
              <a:t>10</a:t>
            </a:fld>
            <a:endParaRPr lang="en-US"/>
          </a:p>
        </p:txBody>
      </p:sp>
    </p:spTree>
    <p:extLst>
      <p:ext uri="{BB962C8B-B14F-4D97-AF65-F5344CB8AC3E}">
        <p14:creationId xmlns:p14="http://schemas.microsoft.com/office/powerpoint/2010/main" val="252645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1" y="312005"/>
            <a:ext cx="8458200" cy="907195"/>
          </a:xfrm>
          <a:prstGeom prst="rect">
            <a:avLst/>
          </a:prstGeom>
          <a:solidFill>
            <a:schemeClr val="tx2">
              <a:alpha val="35000"/>
            </a:schemeClr>
          </a:solidFill>
        </p:spPr>
        <p:txBody>
          <a:bodyPr vert="horz" lIns="91440" tIns="45720" rIns="91440" bIns="45720" rtlCol="0" anchor="ctr">
            <a:normAutofit fontScale="92500" lnSpcReduction="10000"/>
          </a:bodyPr>
          <a:lstStyle>
            <a:lvl1pPr algn="ctr">
              <a:spcBef>
                <a:spcPct val="0"/>
              </a:spcBef>
              <a:buNone/>
              <a:defRPr sz="4400">
                <a:solidFill>
                  <a:srgbClr val="002060"/>
                </a:solidFill>
                <a:latin typeface="Palatino Linotype" pitchFamily="18" charset="0"/>
                <a:ea typeface="+mj-ea"/>
                <a:cs typeface="+mj-cs"/>
              </a:defRPr>
            </a:lvl1pPr>
          </a:lstStyle>
          <a:p>
            <a:r>
              <a:rPr lang="en-US" sz="3600" dirty="0" smtClean="0"/>
              <a:t>DTP3 Immunization Coverage: </a:t>
            </a:r>
            <a:r>
              <a:rPr lang="en-US" sz="2600" dirty="0" smtClean="0"/>
              <a:t>3rd </a:t>
            </a:r>
            <a:r>
              <a:rPr lang="en-US" sz="2600" dirty="0"/>
              <a:t>dose of </a:t>
            </a:r>
            <a:r>
              <a:rPr lang="en-US" sz="2600" dirty="0" smtClean="0"/>
              <a:t>Diphtheria-Tetanus-Pertussis (2012)</a:t>
            </a:r>
            <a:endParaRPr lang="en-US" sz="2600" dirty="0"/>
          </a:p>
        </p:txBody>
      </p:sp>
      <p:sp>
        <p:nvSpPr>
          <p:cNvPr id="11" name="Slide Number Placeholder 10"/>
          <p:cNvSpPr>
            <a:spLocks noGrp="1"/>
          </p:cNvSpPr>
          <p:nvPr>
            <p:ph type="sldNum" sz="quarter" idx="12"/>
          </p:nvPr>
        </p:nvSpPr>
        <p:spPr/>
        <p:txBody>
          <a:bodyPr/>
          <a:lstStyle/>
          <a:p>
            <a:fld id="{29B29680-4AA1-4D80-AB81-837069CB90DD}" type="slidenum">
              <a:rPr lang="en-US" smtClean="0"/>
              <a:pPr/>
              <a:t>11</a:t>
            </a:fld>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838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438152310"/>
              </p:ext>
            </p:extLst>
          </p:nvPr>
        </p:nvGraphicFramePr>
        <p:xfrm>
          <a:off x="381000" y="1371600"/>
          <a:ext cx="2036254" cy="1227667"/>
        </p:xfrm>
        <a:graphic>
          <a:graphicData uri="http://schemas.openxmlformats.org/drawingml/2006/table">
            <a:tbl>
              <a:tblPr>
                <a:tableStyleId>{327F97BB-C833-4FB7-BDE5-3F7075034690}</a:tableStyleId>
              </a:tblPr>
              <a:tblGrid>
                <a:gridCol w="1523238"/>
                <a:gridCol w="513016"/>
              </a:tblGrid>
              <a:tr h="220133">
                <a:tc>
                  <a:txBody>
                    <a:bodyPr/>
                    <a:lstStyle/>
                    <a:p>
                      <a:pPr algn="l" fontAlgn="b"/>
                      <a:r>
                        <a:rPr lang="en-US" sz="1400" b="1" u="none" strike="noStrike" dirty="0" smtClean="0">
                          <a:solidFill>
                            <a:srgbClr val="FFFF00"/>
                          </a:solidFill>
                          <a:effectLst/>
                          <a:latin typeface="Cambria" pitchFamily="18" charset="0"/>
                        </a:rPr>
                        <a:t> </a:t>
                      </a:r>
                      <a:r>
                        <a:rPr lang="tr-TR" sz="1400" b="1" u="none" strike="noStrike" dirty="0" smtClean="0">
                          <a:solidFill>
                            <a:srgbClr val="FFFF00"/>
                          </a:solidFill>
                          <a:effectLst/>
                          <a:latin typeface="Cambria" pitchFamily="18" charset="0"/>
                        </a:rPr>
                        <a:t>OIC</a:t>
                      </a:r>
                      <a:r>
                        <a:rPr lang="en-US" sz="1400" b="1" u="none" strike="noStrike" dirty="0" smtClean="0">
                          <a:solidFill>
                            <a:srgbClr val="FFFF00"/>
                          </a:solidFill>
                          <a:effectLst/>
                          <a:latin typeface="Cambria" pitchFamily="18" charset="0"/>
                        </a:rPr>
                        <a:t> Countries</a:t>
                      </a:r>
                      <a:endParaRPr lang="tr-TR" sz="1400" b="1" i="0" u="none" strike="noStrike" dirty="0">
                        <a:solidFill>
                          <a:srgbClr val="FFFF00"/>
                        </a:solidFill>
                        <a:effectLst/>
                        <a:latin typeface="Cambria" pitchFamily="18" charset="0"/>
                      </a:endParaRPr>
                    </a:p>
                  </a:txBody>
                  <a:tcPr marL="7620" marR="7620" marT="7620" marB="0" anchor="ctr"/>
                </a:tc>
                <a:tc>
                  <a:txBody>
                    <a:bodyPr/>
                    <a:lstStyle/>
                    <a:p>
                      <a:pPr algn="ctr" fontAlgn="b"/>
                      <a:r>
                        <a:rPr lang="tr-TR" sz="1400" b="1" u="none" strike="noStrike" dirty="0">
                          <a:solidFill>
                            <a:srgbClr val="FFFF00"/>
                          </a:solidFill>
                          <a:effectLst/>
                          <a:latin typeface="Cambria" pitchFamily="18" charset="0"/>
                        </a:rPr>
                        <a:t>83</a:t>
                      </a:r>
                      <a:endParaRPr lang="tr-TR" sz="1400" b="1" i="0" u="none" strike="noStrike" dirty="0">
                        <a:solidFill>
                          <a:srgbClr val="FFFF00"/>
                        </a:solidFill>
                        <a:effectLst/>
                        <a:latin typeface="Cambria" pitchFamily="18" charset="0"/>
                      </a:endParaRPr>
                    </a:p>
                  </a:txBody>
                  <a:tcPr marL="7620" marR="7620" marT="7620" marB="0" anchor="ctr"/>
                </a:tc>
              </a:tr>
              <a:tr h="330200">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Other </a:t>
                      </a:r>
                      <a:r>
                        <a:rPr lang="tr-TR" sz="1400" b="1" u="none" strike="noStrike" dirty="0">
                          <a:effectLst/>
                          <a:latin typeface="Cambria" pitchFamily="18" charset="0"/>
                        </a:rPr>
                        <a:t>Developing</a:t>
                      </a:r>
                      <a:endParaRPr lang="tr-TR" sz="1400" b="1" i="0" u="none" strike="noStrike" dirty="0">
                        <a:effectLst/>
                        <a:latin typeface="Cambria" pitchFamily="18" charset="0"/>
                      </a:endParaRPr>
                    </a:p>
                  </a:txBody>
                  <a:tcPr marL="7620" marR="7620" marT="7620" marB="0" anchor="ctr"/>
                </a:tc>
                <a:tc>
                  <a:txBody>
                    <a:bodyPr/>
                    <a:lstStyle/>
                    <a:p>
                      <a:pPr algn="ctr" fontAlgn="b"/>
                      <a:r>
                        <a:rPr lang="tr-TR" sz="1400" b="1" u="none" strike="noStrike" dirty="0">
                          <a:effectLst/>
                          <a:latin typeface="Cambria" pitchFamily="18" charset="0"/>
                        </a:rPr>
                        <a:t>85</a:t>
                      </a:r>
                      <a:endParaRPr lang="tr-TR" sz="1400" b="1" i="0" u="none" strike="noStrike" dirty="0">
                        <a:effectLst/>
                        <a:latin typeface="Cambria" pitchFamily="18" charset="0"/>
                      </a:endParaRPr>
                    </a:p>
                  </a:txBody>
                  <a:tcPr marL="7620" marR="7620" marT="7620" marB="0" anchor="ctr"/>
                </a:tc>
              </a:tr>
              <a:tr h="287867">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Developed</a:t>
                      </a:r>
                      <a:endParaRPr lang="tr-TR" sz="1400" b="1" i="0" u="none" strike="noStrike" dirty="0">
                        <a:effectLst/>
                        <a:latin typeface="Cambria" pitchFamily="18" charset="0"/>
                      </a:endParaRPr>
                    </a:p>
                  </a:txBody>
                  <a:tcPr marL="7620" marR="7620" marT="7620" marB="0"/>
                </a:tc>
                <a:tc>
                  <a:txBody>
                    <a:bodyPr/>
                    <a:lstStyle/>
                    <a:p>
                      <a:pPr algn="ctr" fontAlgn="b"/>
                      <a:r>
                        <a:rPr lang="tr-TR" sz="1400" b="1" u="none" strike="noStrike" dirty="0">
                          <a:effectLst/>
                          <a:latin typeface="Cambria" pitchFamily="18" charset="0"/>
                        </a:rPr>
                        <a:t>95</a:t>
                      </a:r>
                      <a:endParaRPr lang="tr-TR" sz="1400" b="1" i="0" u="none" strike="noStrike" dirty="0">
                        <a:effectLst/>
                        <a:latin typeface="Cambria" pitchFamily="18" charset="0"/>
                      </a:endParaRPr>
                    </a:p>
                  </a:txBody>
                  <a:tcPr marL="7620" marR="7620" marT="7620" marB="0"/>
                </a:tc>
              </a:tr>
              <a:tr h="220133">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World</a:t>
                      </a:r>
                      <a:endParaRPr lang="en-US" sz="1400" b="1" u="none" strike="noStrike" dirty="0" smtClean="0">
                        <a:effectLst/>
                        <a:latin typeface="Cambria" pitchFamily="18" charset="0"/>
                      </a:endParaRPr>
                    </a:p>
                    <a:p>
                      <a:pPr algn="l" fontAlgn="b"/>
                      <a:endParaRPr lang="tr-TR" sz="1100" b="1" i="0" u="none" strike="noStrike" dirty="0">
                        <a:effectLst/>
                        <a:latin typeface="Cambria" pitchFamily="18" charset="0"/>
                      </a:endParaRPr>
                    </a:p>
                  </a:txBody>
                  <a:tcPr marL="7620" marR="7620" marT="7620" marB="0" anchor="ctr"/>
                </a:tc>
                <a:tc>
                  <a:txBody>
                    <a:bodyPr/>
                    <a:lstStyle/>
                    <a:p>
                      <a:pPr algn="ctr" fontAlgn="b"/>
                      <a:r>
                        <a:rPr lang="tr-TR" sz="1400" b="1" u="none" strike="noStrike" dirty="0" smtClean="0">
                          <a:effectLst/>
                          <a:latin typeface="Cambria" pitchFamily="18" charset="0"/>
                        </a:rPr>
                        <a:t>8</a:t>
                      </a:r>
                      <a:r>
                        <a:rPr lang="en-US" sz="1400" b="1" u="none" strike="noStrike" dirty="0" smtClean="0">
                          <a:effectLst/>
                          <a:latin typeface="Cambria" pitchFamily="18" charset="0"/>
                        </a:rPr>
                        <a:t>3</a:t>
                      </a:r>
                    </a:p>
                    <a:p>
                      <a:pPr algn="ctr" fontAlgn="b"/>
                      <a:endParaRPr lang="tr-TR" sz="1050" b="1" i="0" u="none" strike="noStrike" dirty="0">
                        <a:effectLst/>
                        <a:latin typeface="Cambria" pitchFamily="18" charset="0"/>
                      </a:endParaRPr>
                    </a:p>
                  </a:txBody>
                  <a:tcPr marL="7620" marR="7620" marT="762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79238268"/>
              </p:ext>
            </p:extLst>
          </p:nvPr>
        </p:nvGraphicFramePr>
        <p:xfrm>
          <a:off x="5334000" y="4792270"/>
          <a:ext cx="1600200" cy="1765592"/>
        </p:xfrm>
        <a:graphic>
          <a:graphicData uri="http://schemas.openxmlformats.org/drawingml/2006/table">
            <a:tbl>
              <a:tblPr>
                <a:tableStyleId>{327F97BB-C833-4FB7-BDE5-3F7075034690}</a:tableStyleId>
              </a:tblPr>
              <a:tblGrid>
                <a:gridCol w="838200"/>
                <a:gridCol w="762000"/>
              </a:tblGrid>
              <a:tr h="223666">
                <a:tc gridSpan="2">
                  <a:txBody>
                    <a:bodyPr/>
                    <a:lstStyle/>
                    <a:p>
                      <a:pPr marL="0" algn="ctr" defTabSz="914400" rtl="0" eaLnBrk="1" fontAlgn="b" latinLnBrk="0" hangingPunct="1"/>
                      <a:r>
                        <a:rPr lang="en-US" sz="1400" b="1" u="none" strike="noStrike" kern="1200" dirty="0" smtClean="0">
                          <a:solidFill>
                            <a:schemeClr val="lt1"/>
                          </a:solidFill>
                          <a:effectLst/>
                          <a:latin typeface="Cambria" pitchFamily="18" charset="0"/>
                          <a:ea typeface="+mn-ea"/>
                          <a:cs typeface="+mn-cs"/>
                        </a:rPr>
                        <a:t>OIC Regions</a:t>
                      </a:r>
                      <a:endParaRPr lang="tr-TR" sz="1400" b="1" u="none" strike="noStrike" kern="1200" dirty="0">
                        <a:solidFill>
                          <a:schemeClr val="lt1"/>
                        </a:solidFill>
                        <a:effectLst/>
                        <a:latin typeface="Cambria" pitchFamily="18" charset="0"/>
                        <a:ea typeface="+mn-ea"/>
                        <a:cs typeface="+mn-cs"/>
                      </a:endParaRPr>
                    </a:p>
                  </a:txBody>
                  <a:tcPr marL="7620" marR="7620" marT="7620" marB="0" anchor="b"/>
                </a:tc>
                <a:tc hMerge="1">
                  <a:txBody>
                    <a:bodyPr/>
                    <a:lstStyle/>
                    <a:p>
                      <a:pPr algn="ctr" fontAlgn="b"/>
                      <a:endParaRPr lang="tr-TR" sz="1100" b="1" i="0" u="none" strike="noStrike" dirty="0">
                        <a:solidFill>
                          <a:srgbClr val="002060"/>
                        </a:solidFill>
                        <a:effectLst/>
                        <a:latin typeface="Arial"/>
                      </a:endParaRPr>
                    </a:p>
                  </a:txBody>
                  <a:tcPr marL="7620" marR="7620" marT="7620" marB="0" anchor="b"/>
                </a:tc>
              </a:tr>
              <a:tr h="223666">
                <a:tc>
                  <a:txBody>
                    <a:bodyPr/>
                    <a:lstStyle/>
                    <a:p>
                      <a:pPr algn="l" fontAlgn="b"/>
                      <a:r>
                        <a:rPr lang="en-US" sz="1400" b="1" u="none" strike="noStrike" dirty="0" smtClean="0">
                          <a:solidFill>
                            <a:srgbClr val="FFFF00"/>
                          </a:solidFill>
                          <a:effectLst/>
                          <a:latin typeface="Cambria" pitchFamily="18" charset="0"/>
                        </a:rPr>
                        <a:t> </a:t>
                      </a:r>
                      <a:r>
                        <a:rPr lang="tr-TR" sz="1400" b="1" u="none" strike="noStrike" dirty="0" smtClean="0">
                          <a:solidFill>
                            <a:srgbClr val="FFFF00"/>
                          </a:solidFill>
                          <a:effectLst/>
                          <a:latin typeface="Cambria" pitchFamily="18" charset="0"/>
                        </a:rPr>
                        <a:t>SSA</a:t>
                      </a:r>
                      <a:endParaRPr lang="tr-TR" sz="1400" b="1" i="0" u="none" strike="noStrike" dirty="0">
                        <a:solidFill>
                          <a:srgbClr val="FFFF00"/>
                        </a:solidFill>
                        <a:effectLst/>
                        <a:latin typeface="Cambria" pitchFamily="18" charset="0"/>
                      </a:endParaRPr>
                    </a:p>
                  </a:txBody>
                  <a:tcPr marL="7620" marR="7620" marT="7620" marB="0" anchor="b"/>
                </a:tc>
                <a:tc>
                  <a:txBody>
                    <a:bodyPr/>
                    <a:lstStyle/>
                    <a:p>
                      <a:pPr algn="ctr" fontAlgn="b"/>
                      <a:r>
                        <a:rPr lang="tr-TR" sz="1400" b="1" u="none" strike="noStrike" dirty="0">
                          <a:solidFill>
                            <a:srgbClr val="FFFF00"/>
                          </a:solidFill>
                          <a:effectLst/>
                          <a:latin typeface="Cambria" pitchFamily="18" charset="0"/>
                        </a:rPr>
                        <a:t>73</a:t>
                      </a:r>
                      <a:endParaRPr lang="tr-TR" sz="1400" b="1" i="0" u="none" strike="noStrike" dirty="0">
                        <a:solidFill>
                          <a:srgbClr val="FFFF00"/>
                        </a:solidFill>
                        <a:effectLst/>
                        <a:latin typeface="Cambria" pitchFamily="18" charset="0"/>
                      </a:endParaRPr>
                    </a:p>
                  </a:txBody>
                  <a:tcPr marL="7620" marR="7620" marT="7620" marB="0" anchor="b"/>
                </a:tc>
              </a:tr>
              <a:tr h="214347">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SA</a:t>
                      </a:r>
                      <a:endParaRPr lang="tr-TR" sz="1400" b="1" i="0" u="none" strike="noStrike" dirty="0">
                        <a:effectLst/>
                        <a:latin typeface="Cambria" pitchFamily="18" charset="0"/>
                      </a:endParaRPr>
                    </a:p>
                  </a:txBody>
                  <a:tcPr marL="7620" marR="7620" marT="7620" marB="0" anchor="b"/>
                </a:tc>
                <a:tc>
                  <a:txBody>
                    <a:bodyPr/>
                    <a:lstStyle/>
                    <a:p>
                      <a:pPr algn="ctr" fontAlgn="b"/>
                      <a:r>
                        <a:rPr lang="tr-TR" sz="1400" b="1" u="none" strike="noStrike" dirty="0">
                          <a:effectLst/>
                          <a:latin typeface="Cambria" pitchFamily="18" charset="0"/>
                        </a:rPr>
                        <a:t>87</a:t>
                      </a:r>
                      <a:endParaRPr lang="tr-TR" sz="1400" b="1" i="0" u="none" strike="noStrike" dirty="0">
                        <a:effectLst/>
                        <a:latin typeface="Cambria" pitchFamily="18" charset="0"/>
                      </a:endParaRPr>
                    </a:p>
                  </a:txBody>
                  <a:tcPr marL="7620" marR="7620" marT="7620" marB="0" anchor="b"/>
                </a:tc>
              </a:tr>
              <a:tr h="171588">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MENA</a:t>
                      </a:r>
                      <a:endParaRPr lang="tr-TR" sz="1400" b="1" i="0" u="none" strike="noStrike" dirty="0">
                        <a:effectLst/>
                        <a:latin typeface="Cambria" pitchFamily="18" charset="0"/>
                      </a:endParaRPr>
                    </a:p>
                  </a:txBody>
                  <a:tcPr marL="7620" marR="7620" marT="7620" marB="0" anchor="b"/>
                </a:tc>
                <a:tc>
                  <a:txBody>
                    <a:bodyPr/>
                    <a:lstStyle/>
                    <a:p>
                      <a:pPr algn="ctr" fontAlgn="b"/>
                      <a:r>
                        <a:rPr lang="tr-TR" sz="1400" b="1" u="none" strike="noStrike" dirty="0">
                          <a:effectLst/>
                          <a:latin typeface="Cambria" pitchFamily="18" charset="0"/>
                        </a:rPr>
                        <a:t>91</a:t>
                      </a:r>
                      <a:endParaRPr lang="tr-TR" sz="1400" b="1" i="0" u="none" strike="noStrike" dirty="0">
                        <a:effectLst/>
                        <a:latin typeface="Cambria" pitchFamily="18" charset="0"/>
                      </a:endParaRPr>
                    </a:p>
                  </a:txBody>
                  <a:tcPr marL="7620" marR="7620" marT="7620" marB="0" anchor="b"/>
                </a:tc>
              </a:tr>
              <a:tr h="214347">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ECA</a:t>
                      </a:r>
                      <a:endParaRPr lang="tr-TR" sz="1400" b="1" i="0" u="none" strike="noStrike" dirty="0">
                        <a:effectLst/>
                        <a:latin typeface="Cambria" pitchFamily="18" charset="0"/>
                      </a:endParaRPr>
                    </a:p>
                  </a:txBody>
                  <a:tcPr marL="7620" marR="7620" marT="7620" marB="0" anchor="b"/>
                </a:tc>
                <a:tc>
                  <a:txBody>
                    <a:bodyPr/>
                    <a:lstStyle/>
                    <a:p>
                      <a:pPr algn="ctr" fontAlgn="b"/>
                      <a:r>
                        <a:rPr lang="tr-TR" sz="1400" b="1" u="none" strike="noStrike" dirty="0">
                          <a:effectLst/>
                          <a:latin typeface="Cambria" pitchFamily="18" charset="0"/>
                        </a:rPr>
                        <a:t>94</a:t>
                      </a:r>
                      <a:endParaRPr lang="tr-TR" sz="1400" b="1" i="0" u="none" strike="noStrike" dirty="0">
                        <a:effectLst/>
                        <a:latin typeface="Cambria" pitchFamily="18" charset="0"/>
                      </a:endParaRPr>
                    </a:p>
                  </a:txBody>
                  <a:tcPr marL="7620" marR="7620" marT="7620" marB="0" anchor="b"/>
                </a:tc>
              </a:tr>
              <a:tr h="214347">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EAP</a:t>
                      </a:r>
                      <a:endParaRPr lang="tr-TR" sz="1400" b="1" i="0" u="none" strike="noStrike" dirty="0">
                        <a:effectLst/>
                        <a:latin typeface="Cambria" pitchFamily="18" charset="0"/>
                      </a:endParaRPr>
                    </a:p>
                  </a:txBody>
                  <a:tcPr marL="7620" marR="7620" marT="7620" marB="0" anchor="b"/>
                </a:tc>
                <a:tc>
                  <a:txBody>
                    <a:bodyPr/>
                    <a:lstStyle/>
                    <a:p>
                      <a:pPr algn="ctr" fontAlgn="b"/>
                      <a:r>
                        <a:rPr lang="tr-TR" sz="1400" b="1" u="none" strike="noStrike">
                          <a:effectLst/>
                          <a:latin typeface="Cambria" pitchFamily="18" charset="0"/>
                        </a:rPr>
                        <a:t>84</a:t>
                      </a:r>
                      <a:endParaRPr lang="tr-TR" sz="1400" b="1" i="0" u="none" strike="noStrike">
                        <a:effectLst/>
                        <a:latin typeface="Cambria" pitchFamily="18" charset="0"/>
                      </a:endParaRPr>
                    </a:p>
                  </a:txBody>
                  <a:tcPr marL="7620" marR="7620" marT="7620" marB="0" anchor="b"/>
                </a:tc>
              </a:tr>
              <a:tr h="258367">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LAC</a:t>
                      </a:r>
                      <a:endParaRPr lang="en-US" sz="1400" b="1" u="none" strike="noStrike" dirty="0" smtClean="0">
                        <a:effectLst/>
                        <a:latin typeface="Cambria" pitchFamily="18" charset="0"/>
                      </a:endParaRPr>
                    </a:p>
                    <a:p>
                      <a:pPr algn="l" fontAlgn="b"/>
                      <a:endParaRPr lang="tr-TR" sz="1400" b="1" i="0" u="none" strike="noStrike" dirty="0">
                        <a:effectLst/>
                        <a:latin typeface="Cambria" pitchFamily="18" charset="0"/>
                      </a:endParaRPr>
                    </a:p>
                  </a:txBody>
                  <a:tcPr marL="7620" marR="7620" marT="7620" marB="0" anchor="b"/>
                </a:tc>
                <a:tc>
                  <a:txBody>
                    <a:bodyPr/>
                    <a:lstStyle/>
                    <a:p>
                      <a:pPr algn="ctr" fontAlgn="b"/>
                      <a:r>
                        <a:rPr lang="tr-TR" sz="1400" b="1" u="none" strike="noStrike" dirty="0" smtClean="0">
                          <a:effectLst/>
                          <a:latin typeface="Cambria" pitchFamily="18" charset="0"/>
                        </a:rPr>
                        <a:t>92</a:t>
                      </a:r>
                      <a:endParaRPr lang="en-US" sz="1400" b="1" u="none" strike="noStrike" dirty="0" smtClean="0">
                        <a:effectLst/>
                        <a:latin typeface="Cambria" pitchFamily="18" charset="0"/>
                      </a:endParaRPr>
                    </a:p>
                    <a:p>
                      <a:pPr algn="ctr" fontAlgn="b"/>
                      <a:endParaRPr lang="tr-TR" sz="1400" b="1" i="0" u="none" strike="noStrike" dirty="0">
                        <a:effectLst/>
                        <a:latin typeface="Cambria" pitchFamily="18" charset="0"/>
                      </a:endParaRPr>
                    </a:p>
                  </a:txBody>
                  <a:tcPr marL="7620" marR="7620" marT="7620" marB="0" anchor="b"/>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585" y="5225143"/>
            <a:ext cx="433386" cy="21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930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39762"/>
          </a:xfrm>
          <a:solidFill>
            <a:schemeClr val="tx2">
              <a:alpha val="35000"/>
            </a:schemeClr>
          </a:solidFill>
        </p:spPr>
        <p:txBody>
          <a:bodyPr vert="horz" lIns="91440" tIns="45720" rIns="91440" bIns="45720" rtlCol="0" anchor="ctr">
            <a:normAutofit fontScale="90000"/>
          </a:bodyPr>
          <a:lstStyle/>
          <a:p>
            <a:r>
              <a:rPr lang="en-US" sz="3600" dirty="0" smtClean="0">
                <a:solidFill>
                  <a:srgbClr val="002060"/>
                </a:solidFill>
                <a:latin typeface="Palatino Linotype" pitchFamily="18" charset="0"/>
              </a:rPr>
              <a:t>MCV: </a:t>
            </a:r>
            <a:r>
              <a:rPr lang="en-US" sz="3100" dirty="0">
                <a:solidFill>
                  <a:srgbClr val="002060"/>
                </a:solidFill>
                <a:latin typeface="Palatino Linotype" pitchFamily="18" charset="0"/>
              </a:rPr>
              <a:t>Measles Immunization </a:t>
            </a:r>
            <a:r>
              <a:rPr lang="en-US" sz="3100" dirty="0" smtClean="0">
                <a:solidFill>
                  <a:srgbClr val="002060"/>
                </a:solidFill>
                <a:latin typeface="Palatino Linotype" pitchFamily="18" charset="0"/>
              </a:rPr>
              <a:t>Coverage (2012)</a:t>
            </a:r>
            <a:endParaRPr lang="en-US" sz="3100" dirty="0">
              <a:solidFill>
                <a:srgbClr val="002060"/>
              </a:solidFill>
              <a:latin typeface="Palatino Linotype" pitchFamily="18" charset="0"/>
            </a:endParaRPr>
          </a:p>
        </p:txBody>
      </p:sp>
      <p:sp>
        <p:nvSpPr>
          <p:cNvPr id="11" name="Slide Number Placeholder 10"/>
          <p:cNvSpPr>
            <a:spLocks noGrp="1"/>
          </p:cNvSpPr>
          <p:nvPr>
            <p:ph type="sldNum" sz="quarter" idx="12"/>
          </p:nvPr>
        </p:nvSpPr>
        <p:spPr/>
        <p:txBody>
          <a:bodyPr/>
          <a:lstStyle/>
          <a:p>
            <a:fld id="{29B29680-4AA1-4D80-AB81-837069CB90DD}" type="slidenum">
              <a:rPr lang="en-US" smtClean="0"/>
              <a:pPr/>
              <a:t>12</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143000"/>
            <a:ext cx="8305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694311219"/>
              </p:ext>
            </p:extLst>
          </p:nvPr>
        </p:nvGraphicFramePr>
        <p:xfrm>
          <a:off x="381000" y="1143000"/>
          <a:ext cx="2204962" cy="1177290"/>
        </p:xfrm>
        <a:graphic>
          <a:graphicData uri="http://schemas.openxmlformats.org/drawingml/2006/table">
            <a:tbl>
              <a:tblPr>
                <a:tableStyleId>{327F97BB-C833-4FB7-BDE5-3F7075034690}</a:tableStyleId>
              </a:tblPr>
              <a:tblGrid>
                <a:gridCol w="1523238"/>
                <a:gridCol w="681724"/>
              </a:tblGrid>
              <a:tr h="247650">
                <a:tc>
                  <a:txBody>
                    <a:bodyPr/>
                    <a:lstStyle/>
                    <a:p>
                      <a:pPr algn="l" fontAlgn="b"/>
                      <a:r>
                        <a:rPr lang="en-US" sz="1400" b="1" u="none" strike="noStrike" dirty="0" smtClean="0">
                          <a:solidFill>
                            <a:srgbClr val="FFFF00"/>
                          </a:solidFill>
                          <a:effectLst/>
                          <a:latin typeface="Cambria" pitchFamily="18" charset="0"/>
                        </a:rPr>
                        <a:t> </a:t>
                      </a:r>
                      <a:r>
                        <a:rPr lang="tr-TR" sz="1400" b="1" u="none" strike="noStrike" dirty="0" smtClean="0">
                          <a:solidFill>
                            <a:srgbClr val="FFFF00"/>
                          </a:solidFill>
                          <a:effectLst/>
                          <a:latin typeface="Cambria" pitchFamily="18" charset="0"/>
                        </a:rPr>
                        <a:t>OIC</a:t>
                      </a:r>
                      <a:r>
                        <a:rPr lang="en-US" sz="1400" b="1" u="none" strike="noStrike" dirty="0" smtClean="0">
                          <a:solidFill>
                            <a:srgbClr val="FFFF00"/>
                          </a:solidFill>
                          <a:effectLst/>
                          <a:latin typeface="Cambria" pitchFamily="18" charset="0"/>
                        </a:rPr>
                        <a:t> </a:t>
                      </a:r>
                      <a:r>
                        <a:rPr lang="en-US" sz="1400" b="1" u="none" strike="noStrike" kern="1200" dirty="0" smtClean="0">
                          <a:solidFill>
                            <a:srgbClr val="FFFF00"/>
                          </a:solidFill>
                          <a:effectLst/>
                          <a:latin typeface="Cambria" pitchFamily="18" charset="0"/>
                        </a:rPr>
                        <a:t>Countries</a:t>
                      </a:r>
                      <a:endParaRPr lang="tr-TR" sz="1400" b="1" u="none" strike="noStrike" kern="1200" dirty="0">
                        <a:solidFill>
                          <a:srgbClr val="FFFF00"/>
                        </a:solidFill>
                        <a:effectLst/>
                        <a:latin typeface="Cambria" pitchFamily="18" charset="0"/>
                        <a:ea typeface="+mn-ea"/>
                        <a:cs typeface="+mn-cs"/>
                      </a:endParaRPr>
                    </a:p>
                  </a:txBody>
                  <a:tcPr marL="7620" marR="7620" marT="7620" marB="0" anchor="ctr"/>
                </a:tc>
                <a:tc>
                  <a:txBody>
                    <a:bodyPr/>
                    <a:lstStyle/>
                    <a:p>
                      <a:pPr algn="ctr" fontAlgn="b"/>
                      <a:r>
                        <a:rPr lang="tr-TR" sz="1400" b="1" u="none" strike="noStrike" dirty="0" smtClean="0">
                          <a:solidFill>
                            <a:srgbClr val="FFFF00"/>
                          </a:solidFill>
                          <a:effectLst/>
                          <a:latin typeface="Cambria" pitchFamily="18" charset="0"/>
                        </a:rPr>
                        <a:t>81</a:t>
                      </a:r>
                      <a:r>
                        <a:rPr lang="en-US" sz="1400" b="1" u="none" strike="noStrike" dirty="0" smtClean="0">
                          <a:solidFill>
                            <a:srgbClr val="FFFF00"/>
                          </a:solidFill>
                          <a:effectLst/>
                          <a:latin typeface="Cambria" pitchFamily="18" charset="0"/>
                        </a:rPr>
                        <a:t> </a:t>
                      </a:r>
                      <a:endParaRPr lang="tr-TR" sz="1400" b="1" i="0" u="none" strike="noStrike" dirty="0">
                        <a:solidFill>
                          <a:srgbClr val="FFFF00"/>
                        </a:solidFill>
                        <a:effectLst/>
                        <a:latin typeface="Cambria" pitchFamily="18" charset="0"/>
                      </a:endParaRPr>
                    </a:p>
                  </a:txBody>
                  <a:tcPr marL="7620" marR="7620" marT="7620" marB="0" anchor="ctr"/>
                </a:tc>
              </a:tr>
              <a:tr h="247650">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Other </a:t>
                      </a:r>
                      <a:r>
                        <a:rPr lang="tr-TR" sz="1400" b="1" u="none" strike="noStrike" dirty="0">
                          <a:effectLst/>
                          <a:latin typeface="Cambria" pitchFamily="18" charset="0"/>
                        </a:rPr>
                        <a:t>Developing</a:t>
                      </a:r>
                      <a:endParaRPr lang="tr-TR" sz="1400" b="1" i="0" u="none" strike="noStrike" dirty="0">
                        <a:effectLst/>
                        <a:latin typeface="Cambria" pitchFamily="18" charset="0"/>
                      </a:endParaRPr>
                    </a:p>
                  </a:txBody>
                  <a:tcPr marL="7620" marR="7620" marT="7620" marB="0" anchor="ctr"/>
                </a:tc>
                <a:tc>
                  <a:txBody>
                    <a:bodyPr/>
                    <a:lstStyle/>
                    <a:p>
                      <a:pPr algn="ctr" fontAlgn="b"/>
                      <a:r>
                        <a:rPr lang="tr-TR" sz="1400" b="1" u="none" strike="noStrike">
                          <a:effectLst/>
                          <a:latin typeface="Cambria" pitchFamily="18" charset="0"/>
                        </a:rPr>
                        <a:t>85</a:t>
                      </a:r>
                      <a:endParaRPr lang="tr-TR" sz="1400" b="1" i="0" u="none" strike="noStrike">
                        <a:effectLst/>
                        <a:latin typeface="Cambria" pitchFamily="18" charset="0"/>
                      </a:endParaRPr>
                    </a:p>
                  </a:txBody>
                  <a:tcPr marL="7620" marR="7620" marT="7620" marB="0" anchor="ctr"/>
                </a:tc>
              </a:tr>
              <a:tr h="247650">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Developed</a:t>
                      </a:r>
                      <a:endParaRPr lang="tr-TR" sz="1400" b="1" i="0" u="none" strike="noStrike" dirty="0">
                        <a:effectLst/>
                        <a:latin typeface="Cambria" pitchFamily="18" charset="0"/>
                      </a:endParaRPr>
                    </a:p>
                  </a:txBody>
                  <a:tcPr marL="7620" marR="7620" marT="7620" marB="0" anchor="ctr"/>
                </a:tc>
                <a:tc>
                  <a:txBody>
                    <a:bodyPr/>
                    <a:lstStyle/>
                    <a:p>
                      <a:pPr algn="ctr" fontAlgn="b"/>
                      <a:r>
                        <a:rPr lang="tr-TR" sz="1400" b="1" u="none" strike="noStrike" dirty="0">
                          <a:effectLst/>
                          <a:latin typeface="Cambria" pitchFamily="18" charset="0"/>
                        </a:rPr>
                        <a:t>92</a:t>
                      </a:r>
                      <a:endParaRPr lang="tr-TR" sz="1400" b="1" i="0" u="none" strike="noStrike" dirty="0">
                        <a:effectLst/>
                        <a:latin typeface="Cambria" pitchFamily="18" charset="0"/>
                      </a:endParaRPr>
                    </a:p>
                  </a:txBody>
                  <a:tcPr marL="7620" marR="7620" marT="7620" marB="0" anchor="ctr"/>
                </a:tc>
              </a:tr>
              <a:tr h="247650">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World</a:t>
                      </a:r>
                      <a:endParaRPr lang="en-US" sz="1400" b="1" u="none" strike="noStrike" dirty="0" smtClean="0">
                        <a:effectLst/>
                        <a:latin typeface="Cambria" pitchFamily="18" charset="0"/>
                      </a:endParaRPr>
                    </a:p>
                    <a:p>
                      <a:pPr algn="l" fontAlgn="b"/>
                      <a:endParaRPr lang="tr-TR" sz="1400" b="1" i="0" u="none" strike="noStrike" dirty="0">
                        <a:effectLst/>
                        <a:latin typeface="Cambria" pitchFamily="18" charset="0"/>
                      </a:endParaRPr>
                    </a:p>
                  </a:txBody>
                  <a:tcPr marL="7620" marR="7620" marT="7620" marB="0" anchor="b"/>
                </a:tc>
                <a:tc>
                  <a:txBody>
                    <a:bodyPr/>
                    <a:lstStyle/>
                    <a:p>
                      <a:pPr algn="ctr" fontAlgn="b"/>
                      <a:r>
                        <a:rPr lang="tr-TR" sz="1400" b="1" u="none" strike="noStrike" dirty="0" smtClean="0">
                          <a:effectLst/>
                          <a:latin typeface="Cambria" pitchFamily="18" charset="0"/>
                        </a:rPr>
                        <a:t>84</a:t>
                      </a:r>
                      <a:endParaRPr lang="en-US" sz="1400" b="1" u="none" strike="noStrike" dirty="0" smtClean="0">
                        <a:effectLst/>
                        <a:latin typeface="Cambria" pitchFamily="18" charset="0"/>
                      </a:endParaRPr>
                    </a:p>
                    <a:p>
                      <a:pPr algn="ctr" fontAlgn="b"/>
                      <a:endParaRPr lang="tr-TR" sz="1400" b="1" i="0" u="none" strike="noStrike" dirty="0">
                        <a:effectLst/>
                        <a:latin typeface="Cambria" pitchFamily="18" charset="0"/>
                      </a:endParaRPr>
                    </a:p>
                  </a:txBody>
                  <a:tcPr marL="7620" marR="7620" marT="7620" marB="0" anchor="b"/>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62781949"/>
              </p:ext>
            </p:extLst>
          </p:nvPr>
        </p:nvGraphicFramePr>
        <p:xfrm>
          <a:off x="5410200" y="4518661"/>
          <a:ext cx="1524000" cy="1760220"/>
        </p:xfrm>
        <a:graphic>
          <a:graphicData uri="http://schemas.openxmlformats.org/drawingml/2006/table">
            <a:tbl>
              <a:tblPr>
                <a:tableStyleId>{327F97BB-C833-4FB7-BDE5-3F7075034690}</a:tableStyleId>
              </a:tblPr>
              <a:tblGrid>
                <a:gridCol w="1072444"/>
                <a:gridCol w="451556"/>
              </a:tblGrid>
              <a:tr h="182880">
                <a:tc gridSpan="2">
                  <a:txBody>
                    <a:bodyPr/>
                    <a:lstStyle/>
                    <a:p>
                      <a:pPr algn="ctr" fontAlgn="b"/>
                      <a:r>
                        <a:rPr lang="en-US" sz="1400" b="1" i="0" u="none" strike="noStrike" dirty="0" smtClean="0">
                          <a:effectLst/>
                          <a:latin typeface="Cambria" pitchFamily="18" charset="0"/>
                        </a:rPr>
                        <a:t> </a:t>
                      </a:r>
                      <a:r>
                        <a:rPr lang="en-US" sz="1200" b="1" i="0" u="none" strike="noStrike" dirty="0" smtClean="0">
                          <a:effectLst/>
                          <a:latin typeface="Cambria" pitchFamily="18" charset="0"/>
                        </a:rPr>
                        <a:t>OIC Regions</a:t>
                      </a:r>
                      <a:endParaRPr lang="tr-TR" sz="1200" b="1" i="0" u="none" strike="noStrike" dirty="0">
                        <a:effectLst/>
                        <a:latin typeface="Cambria" pitchFamily="18" charset="0"/>
                      </a:endParaRPr>
                    </a:p>
                  </a:txBody>
                  <a:tcPr marL="7620" marR="7620" marT="7620" marB="0" anchor="b"/>
                </a:tc>
                <a:tc hMerge="1">
                  <a:txBody>
                    <a:bodyPr/>
                    <a:lstStyle/>
                    <a:p>
                      <a:pPr algn="ctr" fontAlgn="b"/>
                      <a:endParaRPr lang="tr-TR" sz="1050" b="1" i="0" u="none" strike="noStrike" dirty="0">
                        <a:effectLst/>
                        <a:latin typeface="Arial"/>
                      </a:endParaRPr>
                    </a:p>
                  </a:txBody>
                  <a:tcPr marL="7620" marR="7620" marT="7620" marB="0" anchor="b"/>
                </a:tc>
              </a:tr>
              <a:tr h="182880">
                <a:tc>
                  <a:txBody>
                    <a:bodyPr/>
                    <a:lstStyle/>
                    <a:p>
                      <a:pPr algn="l" fontAlgn="b"/>
                      <a:r>
                        <a:rPr lang="en-US" sz="1400" b="1" u="none" strike="noStrike" dirty="0" smtClean="0">
                          <a:solidFill>
                            <a:srgbClr val="FFFF00"/>
                          </a:solidFill>
                          <a:effectLst/>
                          <a:latin typeface="Cambria" pitchFamily="18" charset="0"/>
                        </a:rPr>
                        <a:t> </a:t>
                      </a:r>
                      <a:r>
                        <a:rPr lang="tr-TR" sz="1400" b="1" u="none" strike="noStrike" dirty="0" smtClean="0">
                          <a:solidFill>
                            <a:srgbClr val="FFFF00"/>
                          </a:solidFill>
                          <a:effectLst/>
                          <a:latin typeface="Cambria" pitchFamily="18" charset="0"/>
                        </a:rPr>
                        <a:t>SSA</a:t>
                      </a:r>
                      <a:endParaRPr lang="tr-TR" sz="1400" b="1" i="0" u="none" strike="noStrike" dirty="0">
                        <a:solidFill>
                          <a:srgbClr val="FFFF00"/>
                        </a:solidFill>
                        <a:effectLst/>
                        <a:latin typeface="Cambria" pitchFamily="18" charset="0"/>
                      </a:endParaRPr>
                    </a:p>
                  </a:txBody>
                  <a:tcPr marL="7620" marR="7620" marT="7620" marB="0" anchor="b"/>
                </a:tc>
                <a:tc>
                  <a:txBody>
                    <a:bodyPr/>
                    <a:lstStyle/>
                    <a:p>
                      <a:pPr algn="ctr" fontAlgn="b"/>
                      <a:r>
                        <a:rPr lang="tr-TR" sz="1400" b="1" u="none" strike="noStrike" dirty="0">
                          <a:solidFill>
                            <a:srgbClr val="FFFF00"/>
                          </a:solidFill>
                          <a:effectLst/>
                          <a:latin typeface="Cambria" pitchFamily="18" charset="0"/>
                        </a:rPr>
                        <a:t>53</a:t>
                      </a:r>
                      <a:endParaRPr lang="tr-TR" sz="1400" b="1" i="0" u="none" strike="noStrike" dirty="0">
                        <a:solidFill>
                          <a:srgbClr val="FFFF00"/>
                        </a:solidFill>
                        <a:effectLst/>
                        <a:latin typeface="Cambria" pitchFamily="18" charset="0"/>
                      </a:endParaRPr>
                    </a:p>
                  </a:txBody>
                  <a:tcPr marL="7620" marR="7620" marT="7620" marB="0" anchor="b"/>
                </a:tc>
              </a:tr>
              <a:tr h="182880">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SA</a:t>
                      </a:r>
                      <a:endParaRPr lang="tr-TR" sz="1400" b="1" i="0" u="none" strike="noStrike" dirty="0">
                        <a:effectLst/>
                        <a:latin typeface="Cambria" pitchFamily="18" charset="0"/>
                      </a:endParaRPr>
                    </a:p>
                  </a:txBody>
                  <a:tcPr marL="7620" marR="7620" marT="7620" marB="0" anchor="b"/>
                </a:tc>
                <a:tc>
                  <a:txBody>
                    <a:bodyPr/>
                    <a:lstStyle/>
                    <a:p>
                      <a:pPr algn="ctr" fontAlgn="b"/>
                      <a:r>
                        <a:rPr lang="tr-TR" sz="1400" b="1" u="none" strike="noStrike">
                          <a:effectLst/>
                          <a:latin typeface="Cambria" pitchFamily="18" charset="0"/>
                        </a:rPr>
                        <a:t>80</a:t>
                      </a:r>
                      <a:endParaRPr lang="tr-TR" sz="1400" b="1" i="0" u="none" strike="noStrike">
                        <a:effectLst/>
                        <a:latin typeface="Cambria" pitchFamily="18" charset="0"/>
                      </a:endParaRPr>
                    </a:p>
                  </a:txBody>
                  <a:tcPr marL="7620" marR="7620" marT="7620" marB="0" anchor="b"/>
                </a:tc>
              </a:tr>
              <a:tr h="182880">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MENA</a:t>
                      </a:r>
                      <a:endParaRPr lang="tr-TR" sz="1400" b="1" i="0" u="none" strike="noStrike" dirty="0">
                        <a:effectLst/>
                        <a:latin typeface="Cambria" pitchFamily="18" charset="0"/>
                      </a:endParaRPr>
                    </a:p>
                  </a:txBody>
                  <a:tcPr marL="7620" marR="7620" marT="7620" marB="0" anchor="b"/>
                </a:tc>
                <a:tc>
                  <a:txBody>
                    <a:bodyPr/>
                    <a:lstStyle/>
                    <a:p>
                      <a:pPr algn="ctr" fontAlgn="b"/>
                      <a:r>
                        <a:rPr lang="tr-TR" sz="1400" b="1" u="none" strike="noStrike">
                          <a:effectLst/>
                          <a:latin typeface="Cambria" pitchFamily="18" charset="0"/>
                        </a:rPr>
                        <a:t>89</a:t>
                      </a:r>
                      <a:endParaRPr lang="tr-TR" sz="1400" b="1" i="0" u="none" strike="noStrike">
                        <a:effectLst/>
                        <a:latin typeface="Cambria" pitchFamily="18" charset="0"/>
                      </a:endParaRPr>
                    </a:p>
                  </a:txBody>
                  <a:tcPr marL="7620" marR="7620" marT="7620" marB="0" anchor="b"/>
                </a:tc>
              </a:tr>
              <a:tr h="182880">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ECA</a:t>
                      </a:r>
                      <a:endParaRPr lang="tr-TR" sz="1400" b="1" i="0" u="none" strike="noStrike" dirty="0">
                        <a:effectLst/>
                        <a:latin typeface="Cambria" pitchFamily="18" charset="0"/>
                      </a:endParaRPr>
                    </a:p>
                  </a:txBody>
                  <a:tcPr marL="7620" marR="7620" marT="7620" marB="0" anchor="b"/>
                </a:tc>
                <a:tc>
                  <a:txBody>
                    <a:bodyPr/>
                    <a:lstStyle/>
                    <a:p>
                      <a:pPr algn="ctr" fontAlgn="b"/>
                      <a:r>
                        <a:rPr lang="tr-TR" sz="1400" b="1" u="none" strike="noStrike">
                          <a:effectLst/>
                          <a:latin typeface="Cambria" pitchFamily="18" charset="0"/>
                        </a:rPr>
                        <a:t>91</a:t>
                      </a:r>
                      <a:endParaRPr lang="tr-TR" sz="1400" b="1" i="0" u="none" strike="noStrike">
                        <a:effectLst/>
                        <a:latin typeface="Cambria" pitchFamily="18" charset="0"/>
                      </a:endParaRPr>
                    </a:p>
                  </a:txBody>
                  <a:tcPr marL="7620" marR="7620" marT="7620" marB="0" anchor="b"/>
                </a:tc>
              </a:tr>
              <a:tr h="182880">
                <a:tc>
                  <a:txBody>
                    <a:bodyPr/>
                    <a:lstStyle/>
                    <a:p>
                      <a:pPr algn="l" fontAlgn="b"/>
                      <a:r>
                        <a:rPr lang="en-US" sz="1400" b="1" u="none" strike="noStrike" dirty="0" smtClean="0">
                          <a:solidFill>
                            <a:srgbClr val="FFFF00"/>
                          </a:solidFill>
                          <a:effectLst/>
                          <a:latin typeface="Cambria" pitchFamily="18" charset="0"/>
                        </a:rPr>
                        <a:t> </a:t>
                      </a:r>
                      <a:r>
                        <a:rPr lang="tr-TR" sz="1400" b="1" u="none" strike="noStrike" dirty="0" smtClean="0">
                          <a:solidFill>
                            <a:srgbClr val="FFFF00"/>
                          </a:solidFill>
                          <a:effectLst/>
                          <a:latin typeface="Cambria" pitchFamily="18" charset="0"/>
                        </a:rPr>
                        <a:t>EAP</a:t>
                      </a:r>
                      <a:endParaRPr lang="tr-TR" sz="1400" b="1" i="0" u="none" strike="noStrike" dirty="0">
                        <a:solidFill>
                          <a:srgbClr val="FFFF00"/>
                        </a:solidFill>
                        <a:effectLst/>
                        <a:latin typeface="Cambria" pitchFamily="18" charset="0"/>
                      </a:endParaRPr>
                    </a:p>
                  </a:txBody>
                  <a:tcPr marL="7620" marR="7620" marT="7620" marB="0" anchor="b"/>
                </a:tc>
                <a:tc>
                  <a:txBody>
                    <a:bodyPr/>
                    <a:lstStyle/>
                    <a:p>
                      <a:pPr algn="ctr" fontAlgn="b"/>
                      <a:r>
                        <a:rPr lang="tr-TR" sz="1400" b="1" u="none" strike="noStrike" dirty="0">
                          <a:solidFill>
                            <a:srgbClr val="FFFF00"/>
                          </a:solidFill>
                          <a:effectLst/>
                          <a:latin typeface="Cambria" pitchFamily="18" charset="0"/>
                        </a:rPr>
                        <a:t>78</a:t>
                      </a:r>
                      <a:endParaRPr lang="tr-TR" sz="1400" b="1" i="0" u="none" strike="noStrike" dirty="0">
                        <a:solidFill>
                          <a:srgbClr val="FFFF00"/>
                        </a:solidFill>
                        <a:effectLst/>
                        <a:latin typeface="Cambria" pitchFamily="18" charset="0"/>
                      </a:endParaRPr>
                    </a:p>
                  </a:txBody>
                  <a:tcPr marL="7620" marR="7620" marT="7620" marB="0" anchor="b"/>
                </a:tc>
              </a:tr>
              <a:tr h="198120">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LAC</a:t>
                      </a:r>
                      <a:endParaRPr lang="en-US" sz="1400" b="1" u="none" strike="noStrike" dirty="0" smtClean="0">
                        <a:effectLst/>
                        <a:latin typeface="Cambria" pitchFamily="18" charset="0"/>
                      </a:endParaRPr>
                    </a:p>
                    <a:p>
                      <a:pPr algn="l" fontAlgn="b"/>
                      <a:endParaRPr lang="tr-TR" sz="1400" b="1" i="0" u="none" strike="noStrike" dirty="0">
                        <a:effectLst/>
                        <a:latin typeface="Cambria" pitchFamily="18" charset="0"/>
                      </a:endParaRPr>
                    </a:p>
                  </a:txBody>
                  <a:tcPr marL="7620" marR="7620" marT="7620" marB="0" anchor="b"/>
                </a:tc>
                <a:tc>
                  <a:txBody>
                    <a:bodyPr/>
                    <a:lstStyle/>
                    <a:p>
                      <a:pPr algn="ctr" fontAlgn="b"/>
                      <a:r>
                        <a:rPr lang="tr-TR" sz="1400" b="1" u="none" strike="noStrike" dirty="0" smtClean="0">
                          <a:effectLst/>
                          <a:latin typeface="Cambria" pitchFamily="18" charset="0"/>
                        </a:rPr>
                        <a:t>92</a:t>
                      </a:r>
                      <a:endParaRPr lang="en-US" sz="1400" b="1" u="none" strike="noStrike" dirty="0" smtClean="0">
                        <a:effectLst/>
                        <a:latin typeface="Cambria" pitchFamily="18" charset="0"/>
                      </a:endParaRPr>
                    </a:p>
                    <a:p>
                      <a:pPr algn="ctr" fontAlgn="b"/>
                      <a:endParaRPr lang="tr-TR" sz="1400" b="1" i="0" u="none" strike="noStrike" dirty="0">
                        <a:effectLst/>
                        <a:latin typeface="Cambria" pitchFamily="18" charset="0"/>
                      </a:endParaRPr>
                    </a:p>
                  </a:txBody>
                  <a:tcPr marL="7620" marR="7620" marT="7620" marB="0" anchor="b"/>
                </a:tc>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757" y="4871358"/>
            <a:ext cx="435428" cy="22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758" y="4871357"/>
            <a:ext cx="435428" cy="22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450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39762"/>
          </a:xfrm>
          <a:solidFill>
            <a:schemeClr val="tx2">
              <a:alpha val="35000"/>
            </a:schemeClr>
          </a:solidFill>
        </p:spPr>
        <p:txBody>
          <a:bodyPr vert="horz" lIns="91440" tIns="45720" rIns="91440" bIns="45720" rtlCol="0" anchor="ctr">
            <a:normAutofit fontScale="90000"/>
          </a:bodyPr>
          <a:lstStyle/>
          <a:p>
            <a:r>
              <a:rPr lang="en-US" sz="3600" dirty="0" smtClean="0">
                <a:solidFill>
                  <a:srgbClr val="002060"/>
                </a:solidFill>
                <a:latin typeface="Palatino Linotype" pitchFamily="18" charset="0"/>
              </a:rPr>
              <a:t>Polio </a:t>
            </a:r>
            <a:r>
              <a:rPr lang="en-US" sz="3100" dirty="0" smtClean="0">
                <a:solidFill>
                  <a:srgbClr val="002060"/>
                </a:solidFill>
                <a:latin typeface="Palatino Linotype" pitchFamily="18" charset="0"/>
              </a:rPr>
              <a:t>Immunization Coverage (2012)</a:t>
            </a:r>
            <a:endParaRPr lang="en-US" sz="3100" dirty="0">
              <a:solidFill>
                <a:srgbClr val="002060"/>
              </a:solidFill>
              <a:latin typeface="Palatino Linotype" pitchFamily="18" charset="0"/>
            </a:endParaRPr>
          </a:p>
        </p:txBody>
      </p:sp>
      <p:sp>
        <p:nvSpPr>
          <p:cNvPr id="11" name="Slide Number Placeholder 10"/>
          <p:cNvSpPr>
            <a:spLocks noGrp="1"/>
          </p:cNvSpPr>
          <p:nvPr>
            <p:ph type="sldNum" sz="quarter" idx="12"/>
          </p:nvPr>
        </p:nvSpPr>
        <p:spPr/>
        <p:txBody>
          <a:bodyPr/>
          <a:lstStyle/>
          <a:p>
            <a:fld id="{29B29680-4AA1-4D80-AB81-837069CB90DD}" type="slidenum">
              <a:rPr lang="en-US" smtClean="0"/>
              <a:pPr/>
              <a:t>13</a:t>
            </a:fld>
            <a:endParaRPr lang="en-US"/>
          </a:p>
        </p:txBody>
      </p:sp>
      <p:pic>
        <p:nvPicPr>
          <p:cNvPr id="2050" name="Picture 2" descr="C:\Users\mhussain\Dropbox\4.Offisss\4th_ICHM\Vaccine.Need.Assesment\Presentation\polio.png"/>
          <p:cNvPicPr>
            <a:picLocks noChangeAspect="1" noChangeArrowheads="1"/>
          </p:cNvPicPr>
          <p:nvPr/>
        </p:nvPicPr>
        <p:blipFill rotWithShape="1">
          <a:blip r:embed="rId2">
            <a:extLst>
              <a:ext uri="{28A0092B-C50C-407E-A947-70E740481C1C}">
                <a14:useLocalDpi xmlns:a14="http://schemas.microsoft.com/office/drawing/2010/main" val="0"/>
              </a:ext>
            </a:extLst>
          </a:blip>
          <a:srcRect l="27889" t="12875" r="8899" b="23529"/>
          <a:stretch/>
        </p:blipFill>
        <p:spPr bwMode="auto">
          <a:xfrm>
            <a:off x="381000" y="990600"/>
            <a:ext cx="8305800" cy="533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893546617"/>
              </p:ext>
            </p:extLst>
          </p:nvPr>
        </p:nvGraphicFramePr>
        <p:xfrm>
          <a:off x="381000" y="1143000"/>
          <a:ext cx="2204962" cy="1177290"/>
        </p:xfrm>
        <a:graphic>
          <a:graphicData uri="http://schemas.openxmlformats.org/drawingml/2006/table">
            <a:tbl>
              <a:tblPr>
                <a:tableStyleId>{327F97BB-C833-4FB7-BDE5-3F7075034690}</a:tableStyleId>
              </a:tblPr>
              <a:tblGrid>
                <a:gridCol w="1523238"/>
                <a:gridCol w="681724"/>
              </a:tblGrid>
              <a:tr h="247650">
                <a:tc>
                  <a:txBody>
                    <a:bodyPr/>
                    <a:lstStyle/>
                    <a:p>
                      <a:pPr algn="l" fontAlgn="b"/>
                      <a:r>
                        <a:rPr lang="en-US" sz="1400" b="1" u="none" strike="noStrike" dirty="0" smtClean="0">
                          <a:solidFill>
                            <a:srgbClr val="FFFF00"/>
                          </a:solidFill>
                          <a:effectLst/>
                          <a:latin typeface="Cambria" pitchFamily="18" charset="0"/>
                        </a:rPr>
                        <a:t> </a:t>
                      </a:r>
                      <a:r>
                        <a:rPr lang="tr-TR" sz="1400" b="1" u="none" strike="noStrike" dirty="0" smtClean="0">
                          <a:solidFill>
                            <a:srgbClr val="FFFF00"/>
                          </a:solidFill>
                          <a:effectLst/>
                          <a:latin typeface="Cambria" pitchFamily="18" charset="0"/>
                        </a:rPr>
                        <a:t>OIC</a:t>
                      </a:r>
                      <a:r>
                        <a:rPr lang="en-US" sz="1400" b="1" u="none" strike="noStrike" dirty="0" smtClean="0">
                          <a:solidFill>
                            <a:srgbClr val="FFFF00"/>
                          </a:solidFill>
                          <a:effectLst/>
                          <a:latin typeface="Cambria" pitchFamily="18" charset="0"/>
                        </a:rPr>
                        <a:t> </a:t>
                      </a:r>
                      <a:r>
                        <a:rPr lang="en-US" sz="1400" b="1" u="none" strike="noStrike" kern="1200" dirty="0" smtClean="0">
                          <a:solidFill>
                            <a:srgbClr val="FFFF00"/>
                          </a:solidFill>
                          <a:effectLst/>
                          <a:latin typeface="Cambria" pitchFamily="18" charset="0"/>
                        </a:rPr>
                        <a:t>Countries</a:t>
                      </a:r>
                      <a:endParaRPr lang="tr-TR" sz="1400" b="1" u="none" strike="noStrike" kern="1200" dirty="0">
                        <a:solidFill>
                          <a:srgbClr val="FFFF00"/>
                        </a:solidFill>
                        <a:effectLst/>
                        <a:latin typeface="Cambria" pitchFamily="18" charset="0"/>
                        <a:ea typeface="+mn-ea"/>
                        <a:cs typeface="+mn-cs"/>
                      </a:endParaRPr>
                    </a:p>
                  </a:txBody>
                  <a:tcPr marL="7620" marR="7620" marT="7620" marB="0" anchor="ctr"/>
                </a:tc>
                <a:tc>
                  <a:txBody>
                    <a:bodyPr/>
                    <a:lstStyle/>
                    <a:p>
                      <a:pPr algn="ctr" fontAlgn="b"/>
                      <a:r>
                        <a:rPr lang="en-US" sz="1400" b="1" u="none" strike="noStrike" dirty="0" smtClean="0">
                          <a:solidFill>
                            <a:srgbClr val="FFFF00"/>
                          </a:solidFill>
                          <a:effectLst/>
                          <a:latin typeface="Cambria" pitchFamily="18" charset="0"/>
                        </a:rPr>
                        <a:t>75</a:t>
                      </a:r>
                      <a:endParaRPr lang="tr-TR" sz="1400" b="1" i="0" u="none" strike="noStrike" dirty="0">
                        <a:solidFill>
                          <a:srgbClr val="FFFF00"/>
                        </a:solidFill>
                        <a:effectLst/>
                        <a:latin typeface="Cambria" pitchFamily="18" charset="0"/>
                      </a:endParaRPr>
                    </a:p>
                  </a:txBody>
                  <a:tcPr marL="7620" marR="7620" marT="7620" marB="0" anchor="ctr"/>
                </a:tc>
              </a:tr>
              <a:tr h="247650">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Other </a:t>
                      </a:r>
                      <a:r>
                        <a:rPr lang="tr-TR" sz="1400" b="1" u="none" strike="noStrike" dirty="0">
                          <a:effectLst/>
                          <a:latin typeface="Cambria" pitchFamily="18" charset="0"/>
                        </a:rPr>
                        <a:t>Developing</a:t>
                      </a:r>
                      <a:endParaRPr lang="tr-TR" sz="1400" b="1" i="0" u="none" strike="noStrike" dirty="0">
                        <a:effectLst/>
                        <a:latin typeface="Cambria" pitchFamily="18" charset="0"/>
                      </a:endParaRPr>
                    </a:p>
                  </a:txBody>
                  <a:tcPr marL="7620" marR="7620" marT="7620" marB="0" anchor="ctr"/>
                </a:tc>
                <a:tc>
                  <a:txBody>
                    <a:bodyPr/>
                    <a:lstStyle/>
                    <a:p>
                      <a:pPr algn="ctr" fontAlgn="b"/>
                      <a:r>
                        <a:rPr lang="tr-TR" sz="1400" b="1" u="none" strike="noStrike" dirty="0" smtClean="0">
                          <a:effectLst/>
                          <a:latin typeface="Cambria" pitchFamily="18" charset="0"/>
                        </a:rPr>
                        <a:t>8</a:t>
                      </a:r>
                      <a:r>
                        <a:rPr lang="en-US" sz="1400" b="1" u="none" strike="noStrike" dirty="0" smtClean="0">
                          <a:effectLst/>
                          <a:latin typeface="Cambria" pitchFamily="18" charset="0"/>
                        </a:rPr>
                        <a:t>3</a:t>
                      </a:r>
                      <a:endParaRPr lang="tr-TR" sz="1400" b="1" i="0" u="none" strike="noStrike" dirty="0">
                        <a:effectLst/>
                        <a:latin typeface="Cambria" pitchFamily="18" charset="0"/>
                      </a:endParaRPr>
                    </a:p>
                  </a:txBody>
                  <a:tcPr marL="7620" marR="7620" marT="7620" marB="0" anchor="ctr"/>
                </a:tc>
              </a:tr>
              <a:tr h="247650">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Developed</a:t>
                      </a:r>
                      <a:endParaRPr lang="tr-TR" sz="1400" b="1" i="0" u="none" strike="noStrike" dirty="0">
                        <a:effectLst/>
                        <a:latin typeface="Cambria" pitchFamily="18" charset="0"/>
                      </a:endParaRPr>
                    </a:p>
                  </a:txBody>
                  <a:tcPr marL="7620" marR="7620" marT="7620" marB="0" anchor="ctr"/>
                </a:tc>
                <a:tc>
                  <a:txBody>
                    <a:bodyPr/>
                    <a:lstStyle/>
                    <a:p>
                      <a:pPr algn="ctr" fontAlgn="b"/>
                      <a:r>
                        <a:rPr lang="tr-TR" sz="1400" b="1" u="none" strike="noStrike" dirty="0" smtClean="0">
                          <a:effectLst/>
                          <a:latin typeface="Cambria" pitchFamily="18" charset="0"/>
                        </a:rPr>
                        <a:t>9</a:t>
                      </a:r>
                      <a:r>
                        <a:rPr lang="en-US" sz="1400" b="1" u="none" strike="noStrike" dirty="0" smtClean="0">
                          <a:effectLst/>
                          <a:latin typeface="Cambria" pitchFamily="18" charset="0"/>
                        </a:rPr>
                        <a:t>7</a:t>
                      </a:r>
                      <a:endParaRPr lang="tr-TR" sz="1400" b="1" i="0" u="none" strike="noStrike" dirty="0">
                        <a:effectLst/>
                        <a:latin typeface="Cambria" pitchFamily="18" charset="0"/>
                      </a:endParaRPr>
                    </a:p>
                  </a:txBody>
                  <a:tcPr marL="7620" marR="7620" marT="7620" marB="0" anchor="ctr"/>
                </a:tc>
              </a:tr>
              <a:tr h="247650">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World</a:t>
                      </a:r>
                      <a:endParaRPr lang="en-US" sz="1400" b="1" u="none" strike="noStrike" dirty="0" smtClean="0">
                        <a:effectLst/>
                        <a:latin typeface="Cambria" pitchFamily="18" charset="0"/>
                      </a:endParaRPr>
                    </a:p>
                    <a:p>
                      <a:pPr algn="l" fontAlgn="b"/>
                      <a:endParaRPr lang="tr-TR" sz="1400" b="1" i="0" u="none" strike="noStrike" dirty="0">
                        <a:effectLst/>
                        <a:latin typeface="Cambria" pitchFamily="18" charset="0"/>
                      </a:endParaRPr>
                    </a:p>
                  </a:txBody>
                  <a:tcPr marL="7620" marR="7620" marT="7620" marB="0" anchor="b"/>
                </a:tc>
                <a:tc>
                  <a:txBody>
                    <a:bodyPr/>
                    <a:lstStyle/>
                    <a:p>
                      <a:pPr algn="ctr" fontAlgn="b"/>
                      <a:r>
                        <a:rPr lang="tr-TR" sz="1400" b="1" u="none" strike="noStrike" dirty="0" smtClean="0">
                          <a:effectLst/>
                          <a:latin typeface="Cambria" pitchFamily="18" charset="0"/>
                        </a:rPr>
                        <a:t>8</a:t>
                      </a:r>
                      <a:r>
                        <a:rPr lang="en-US" sz="1400" b="1" u="none" strike="noStrike" dirty="0" smtClean="0">
                          <a:effectLst/>
                          <a:latin typeface="Cambria" pitchFamily="18" charset="0"/>
                        </a:rPr>
                        <a:t>4</a:t>
                      </a:r>
                    </a:p>
                    <a:p>
                      <a:pPr algn="ctr" fontAlgn="b"/>
                      <a:endParaRPr lang="tr-TR" sz="1400" b="1" i="0" u="none" strike="noStrike" dirty="0">
                        <a:effectLst/>
                        <a:latin typeface="Cambria" pitchFamily="18" charset="0"/>
                      </a:endParaRPr>
                    </a:p>
                  </a:txBody>
                  <a:tcPr marL="7620" marR="7620" marT="7620" marB="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88805638"/>
              </p:ext>
            </p:extLst>
          </p:nvPr>
        </p:nvGraphicFramePr>
        <p:xfrm>
          <a:off x="5410200" y="4518661"/>
          <a:ext cx="1524000" cy="1593678"/>
        </p:xfrm>
        <a:graphic>
          <a:graphicData uri="http://schemas.openxmlformats.org/drawingml/2006/table">
            <a:tbl>
              <a:tblPr>
                <a:tableStyleId>{327F97BB-C833-4FB7-BDE5-3F7075034690}</a:tableStyleId>
              </a:tblPr>
              <a:tblGrid>
                <a:gridCol w="1072444"/>
                <a:gridCol w="451556"/>
              </a:tblGrid>
              <a:tr h="192857">
                <a:tc gridSpan="2">
                  <a:txBody>
                    <a:bodyPr/>
                    <a:lstStyle/>
                    <a:p>
                      <a:pPr algn="ctr" fontAlgn="b"/>
                      <a:r>
                        <a:rPr lang="en-US" sz="1400" b="1" i="0" u="none" strike="noStrike" dirty="0" smtClean="0">
                          <a:solidFill>
                            <a:schemeClr val="bg1">
                              <a:lumMod val="95000"/>
                            </a:schemeClr>
                          </a:solidFill>
                          <a:effectLst/>
                          <a:latin typeface="Cambria" pitchFamily="18" charset="0"/>
                        </a:rPr>
                        <a:t> </a:t>
                      </a:r>
                      <a:r>
                        <a:rPr lang="en-US" sz="1200" b="1" i="0" u="none" strike="noStrike" dirty="0" smtClean="0">
                          <a:solidFill>
                            <a:schemeClr val="bg1">
                              <a:lumMod val="95000"/>
                            </a:schemeClr>
                          </a:solidFill>
                          <a:effectLst/>
                          <a:latin typeface="Cambria" pitchFamily="18" charset="0"/>
                        </a:rPr>
                        <a:t>OIC Regions</a:t>
                      </a:r>
                      <a:endParaRPr lang="tr-TR" sz="1200" b="1" i="0" u="none" strike="noStrike" dirty="0">
                        <a:solidFill>
                          <a:schemeClr val="bg1">
                            <a:lumMod val="95000"/>
                          </a:schemeClr>
                        </a:solidFill>
                        <a:effectLst/>
                        <a:latin typeface="Cambria" pitchFamily="18" charset="0"/>
                      </a:endParaRPr>
                    </a:p>
                  </a:txBody>
                  <a:tcPr marL="7620" marR="7620" marT="7620" marB="0" anchor="b"/>
                </a:tc>
                <a:tc hMerge="1">
                  <a:txBody>
                    <a:bodyPr/>
                    <a:lstStyle/>
                    <a:p>
                      <a:pPr algn="ctr" fontAlgn="b"/>
                      <a:endParaRPr lang="tr-TR" sz="1050" b="1" i="0" u="none" strike="noStrike" dirty="0">
                        <a:effectLst/>
                        <a:latin typeface="Arial"/>
                      </a:endParaRPr>
                    </a:p>
                  </a:txBody>
                  <a:tcPr marL="7620" marR="7620" marT="7620" marB="0" anchor="b"/>
                </a:tc>
              </a:tr>
              <a:tr h="192857">
                <a:tc>
                  <a:txBody>
                    <a:bodyPr/>
                    <a:lstStyle/>
                    <a:p>
                      <a:pPr algn="l" fontAlgn="b"/>
                      <a:r>
                        <a:rPr lang="en-US" sz="1400" b="1" u="none" strike="noStrike" dirty="0" smtClean="0">
                          <a:solidFill>
                            <a:schemeClr val="bg1">
                              <a:lumMod val="95000"/>
                            </a:schemeClr>
                          </a:solidFill>
                          <a:effectLst/>
                          <a:latin typeface="Cambria" pitchFamily="18" charset="0"/>
                        </a:rPr>
                        <a:t> </a:t>
                      </a:r>
                      <a:r>
                        <a:rPr lang="tr-TR" sz="1400" b="1" u="none" strike="noStrike" dirty="0" smtClean="0">
                          <a:solidFill>
                            <a:schemeClr val="bg1">
                              <a:lumMod val="95000"/>
                            </a:schemeClr>
                          </a:solidFill>
                          <a:effectLst/>
                          <a:latin typeface="Cambria" pitchFamily="18" charset="0"/>
                        </a:rPr>
                        <a:t>SSA</a:t>
                      </a:r>
                      <a:endParaRPr lang="tr-TR" sz="1400" b="1" i="0" u="none" strike="noStrike" dirty="0">
                        <a:solidFill>
                          <a:schemeClr val="bg1">
                            <a:lumMod val="95000"/>
                          </a:schemeClr>
                        </a:solidFill>
                        <a:effectLst/>
                        <a:latin typeface="Cambria" pitchFamily="18" charset="0"/>
                      </a:endParaRPr>
                    </a:p>
                  </a:txBody>
                  <a:tcPr marL="7620" marR="7620" marT="7620" marB="0" anchor="b"/>
                </a:tc>
                <a:tc>
                  <a:txBody>
                    <a:bodyPr/>
                    <a:lstStyle/>
                    <a:p>
                      <a:pPr marL="0" algn="ctr" defTabSz="914400" rtl="0" eaLnBrk="1" fontAlgn="b" latinLnBrk="0" hangingPunct="1"/>
                      <a:r>
                        <a:rPr lang="en-US" sz="1400" b="1" u="none" strike="noStrike" kern="1200" dirty="0">
                          <a:solidFill>
                            <a:schemeClr val="bg1">
                              <a:lumMod val="95000"/>
                            </a:schemeClr>
                          </a:solidFill>
                          <a:effectLst/>
                          <a:latin typeface="Cambria" pitchFamily="18" charset="0"/>
                          <a:ea typeface="+mn-ea"/>
                          <a:cs typeface="+mn-cs"/>
                        </a:rPr>
                        <a:t>75</a:t>
                      </a:r>
                    </a:p>
                  </a:txBody>
                  <a:tcPr marL="7620" marR="7620" marT="7620" marB="0" anchor="b"/>
                </a:tc>
              </a:tr>
              <a:tr h="192857">
                <a:tc>
                  <a:txBody>
                    <a:bodyPr/>
                    <a:lstStyle/>
                    <a:p>
                      <a:pPr algn="l" fontAlgn="b"/>
                      <a:r>
                        <a:rPr lang="en-US" sz="1400" b="1" u="none" strike="noStrike" dirty="0" smtClean="0">
                          <a:solidFill>
                            <a:schemeClr val="bg1">
                              <a:lumMod val="95000"/>
                            </a:schemeClr>
                          </a:solidFill>
                          <a:effectLst/>
                          <a:latin typeface="Cambria" pitchFamily="18" charset="0"/>
                        </a:rPr>
                        <a:t> </a:t>
                      </a:r>
                      <a:r>
                        <a:rPr lang="tr-TR" sz="1400" b="1" u="none" strike="noStrike" dirty="0" smtClean="0">
                          <a:solidFill>
                            <a:schemeClr val="bg1">
                              <a:lumMod val="95000"/>
                            </a:schemeClr>
                          </a:solidFill>
                          <a:effectLst/>
                          <a:latin typeface="Cambria" pitchFamily="18" charset="0"/>
                        </a:rPr>
                        <a:t>SA</a:t>
                      </a:r>
                      <a:endParaRPr lang="tr-TR" sz="1400" b="1" i="0" u="none" strike="noStrike" dirty="0">
                        <a:solidFill>
                          <a:schemeClr val="bg1">
                            <a:lumMod val="95000"/>
                          </a:schemeClr>
                        </a:solidFill>
                        <a:effectLst/>
                        <a:latin typeface="Cambria" pitchFamily="18" charset="0"/>
                      </a:endParaRPr>
                    </a:p>
                  </a:txBody>
                  <a:tcPr marL="7620" marR="7620" marT="7620" marB="0" anchor="b"/>
                </a:tc>
                <a:tc>
                  <a:txBody>
                    <a:bodyPr/>
                    <a:lstStyle/>
                    <a:p>
                      <a:pPr marL="0" algn="ctr" defTabSz="914400" rtl="0" eaLnBrk="1" fontAlgn="b" latinLnBrk="0" hangingPunct="1"/>
                      <a:r>
                        <a:rPr lang="en-US" sz="1400" b="1" u="none" strike="noStrike" kern="1200" dirty="0">
                          <a:solidFill>
                            <a:schemeClr val="bg1">
                              <a:lumMod val="95000"/>
                            </a:schemeClr>
                          </a:solidFill>
                          <a:effectLst/>
                          <a:latin typeface="Cambria" pitchFamily="18" charset="0"/>
                          <a:ea typeface="+mn-ea"/>
                          <a:cs typeface="+mn-cs"/>
                        </a:rPr>
                        <a:t>83</a:t>
                      </a:r>
                    </a:p>
                  </a:txBody>
                  <a:tcPr marL="7620" marR="7620" marT="7620" marB="0" anchor="b"/>
                </a:tc>
              </a:tr>
              <a:tr h="192857">
                <a:tc>
                  <a:txBody>
                    <a:bodyPr/>
                    <a:lstStyle/>
                    <a:p>
                      <a:pPr algn="l" fontAlgn="b"/>
                      <a:r>
                        <a:rPr lang="en-US" sz="1400" b="1" u="none" strike="noStrike" dirty="0" smtClean="0">
                          <a:solidFill>
                            <a:schemeClr val="bg1">
                              <a:lumMod val="95000"/>
                            </a:schemeClr>
                          </a:solidFill>
                          <a:effectLst/>
                          <a:latin typeface="Cambria" pitchFamily="18" charset="0"/>
                        </a:rPr>
                        <a:t> </a:t>
                      </a:r>
                      <a:r>
                        <a:rPr lang="tr-TR" sz="1400" b="1" u="none" strike="noStrike" dirty="0" smtClean="0">
                          <a:solidFill>
                            <a:schemeClr val="bg1">
                              <a:lumMod val="95000"/>
                            </a:schemeClr>
                          </a:solidFill>
                          <a:effectLst/>
                          <a:latin typeface="Cambria" pitchFamily="18" charset="0"/>
                        </a:rPr>
                        <a:t>MENA</a:t>
                      </a:r>
                      <a:endParaRPr lang="tr-TR" sz="1400" b="1" i="0" u="none" strike="noStrike" dirty="0">
                        <a:solidFill>
                          <a:schemeClr val="bg1">
                            <a:lumMod val="95000"/>
                          </a:schemeClr>
                        </a:solidFill>
                        <a:effectLst/>
                        <a:latin typeface="Cambria" pitchFamily="18" charset="0"/>
                      </a:endParaRPr>
                    </a:p>
                  </a:txBody>
                  <a:tcPr marL="7620" marR="7620" marT="7620" marB="0" anchor="b"/>
                </a:tc>
                <a:tc>
                  <a:txBody>
                    <a:bodyPr/>
                    <a:lstStyle/>
                    <a:p>
                      <a:pPr marL="0" algn="ctr" defTabSz="914400" rtl="0" eaLnBrk="1" fontAlgn="b" latinLnBrk="0" hangingPunct="1"/>
                      <a:r>
                        <a:rPr lang="en-US" sz="1400" b="1" u="none" strike="noStrike" kern="1200" dirty="0">
                          <a:solidFill>
                            <a:schemeClr val="bg1">
                              <a:lumMod val="95000"/>
                            </a:schemeClr>
                          </a:solidFill>
                          <a:effectLst/>
                          <a:latin typeface="Cambria" pitchFamily="18" charset="0"/>
                          <a:ea typeface="+mn-ea"/>
                          <a:cs typeface="+mn-cs"/>
                        </a:rPr>
                        <a:t>93</a:t>
                      </a:r>
                    </a:p>
                  </a:txBody>
                  <a:tcPr marL="7620" marR="7620" marT="7620" marB="0" anchor="b"/>
                </a:tc>
              </a:tr>
              <a:tr h="192857">
                <a:tc>
                  <a:txBody>
                    <a:bodyPr/>
                    <a:lstStyle/>
                    <a:p>
                      <a:pPr algn="l" fontAlgn="b"/>
                      <a:r>
                        <a:rPr lang="en-US" sz="1400" b="1" u="none" strike="noStrike" dirty="0" smtClean="0">
                          <a:solidFill>
                            <a:schemeClr val="bg1">
                              <a:lumMod val="95000"/>
                            </a:schemeClr>
                          </a:solidFill>
                          <a:effectLst/>
                          <a:latin typeface="Cambria" pitchFamily="18" charset="0"/>
                        </a:rPr>
                        <a:t> </a:t>
                      </a:r>
                      <a:r>
                        <a:rPr lang="tr-TR" sz="1400" b="1" u="none" strike="noStrike" dirty="0" smtClean="0">
                          <a:solidFill>
                            <a:schemeClr val="bg1">
                              <a:lumMod val="95000"/>
                            </a:schemeClr>
                          </a:solidFill>
                          <a:effectLst/>
                          <a:latin typeface="Cambria" pitchFamily="18" charset="0"/>
                        </a:rPr>
                        <a:t>ECA</a:t>
                      </a:r>
                      <a:endParaRPr lang="tr-TR" sz="1400" b="1" i="0" u="none" strike="noStrike" dirty="0">
                        <a:solidFill>
                          <a:schemeClr val="bg1">
                            <a:lumMod val="95000"/>
                          </a:schemeClr>
                        </a:solidFill>
                        <a:effectLst/>
                        <a:latin typeface="Cambria" pitchFamily="18" charset="0"/>
                      </a:endParaRPr>
                    </a:p>
                  </a:txBody>
                  <a:tcPr marL="7620" marR="7620" marT="7620" marB="0" anchor="b"/>
                </a:tc>
                <a:tc>
                  <a:txBody>
                    <a:bodyPr/>
                    <a:lstStyle/>
                    <a:p>
                      <a:pPr marL="0" algn="ctr" defTabSz="914400" rtl="0" eaLnBrk="1" fontAlgn="b" latinLnBrk="0" hangingPunct="1"/>
                      <a:r>
                        <a:rPr lang="en-US" sz="1400" b="1" u="none" strike="noStrike" kern="1200" dirty="0">
                          <a:solidFill>
                            <a:schemeClr val="bg1">
                              <a:lumMod val="95000"/>
                            </a:schemeClr>
                          </a:solidFill>
                          <a:effectLst/>
                          <a:latin typeface="Cambria" pitchFamily="18" charset="0"/>
                          <a:ea typeface="+mn-ea"/>
                          <a:cs typeface="+mn-cs"/>
                        </a:rPr>
                        <a:t>95</a:t>
                      </a:r>
                    </a:p>
                  </a:txBody>
                  <a:tcPr marL="7620" marR="7620" marT="7620" marB="0" anchor="b"/>
                </a:tc>
              </a:tr>
              <a:tr h="192857">
                <a:tc>
                  <a:txBody>
                    <a:bodyPr/>
                    <a:lstStyle/>
                    <a:p>
                      <a:pPr algn="l" fontAlgn="b"/>
                      <a:r>
                        <a:rPr lang="en-US" sz="1400" b="1" u="none" strike="noStrike" dirty="0" smtClean="0">
                          <a:solidFill>
                            <a:schemeClr val="bg1">
                              <a:lumMod val="95000"/>
                            </a:schemeClr>
                          </a:solidFill>
                          <a:effectLst/>
                          <a:latin typeface="Cambria" pitchFamily="18" charset="0"/>
                        </a:rPr>
                        <a:t> </a:t>
                      </a:r>
                      <a:r>
                        <a:rPr lang="tr-TR" sz="1400" b="1" u="none" strike="noStrike" dirty="0" smtClean="0">
                          <a:solidFill>
                            <a:schemeClr val="bg1">
                              <a:lumMod val="95000"/>
                            </a:schemeClr>
                          </a:solidFill>
                          <a:effectLst/>
                          <a:latin typeface="Cambria" pitchFamily="18" charset="0"/>
                        </a:rPr>
                        <a:t>EAP</a:t>
                      </a:r>
                      <a:endParaRPr lang="tr-TR" sz="1400" b="1" i="0" u="none" strike="noStrike" dirty="0">
                        <a:solidFill>
                          <a:schemeClr val="bg1">
                            <a:lumMod val="95000"/>
                          </a:schemeClr>
                        </a:solidFill>
                        <a:effectLst/>
                        <a:latin typeface="Cambria" pitchFamily="18" charset="0"/>
                      </a:endParaRPr>
                    </a:p>
                  </a:txBody>
                  <a:tcPr marL="7620" marR="7620" marT="7620" marB="0" anchor="b"/>
                </a:tc>
                <a:tc>
                  <a:txBody>
                    <a:bodyPr/>
                    <a:lstStyle/>
                    <a:p>
                      <a:pPr marL="0" algn="ctr" defTabSz="914400" rtl="0" eaLnBrk="1" fontAlgn="b" latinLnBrk="0" hangingPunct="1"/>
                      <a:r>
                        <a:rPr lang="en-US" sz="1400" b="1" u="none" strike="noStrike" kern="1200" dirty="0">
                          <a:solidFill>
                            <a:schemeClr val="bg1">
                              <a:lumMod val="95000"/>
                            </a:schemeClr>
                          </a:solidFill>
                          <a:effectLst/>
                          <a:latin typeface="Cambria" pitchFamily="18" charset="0"/>
                          <a:ea typeface="+mn-ea"/>
                          <a:cs typeface="+mn-cs"/>
                        </a:rPr>
                        <a:t>74</a:t>
                      </a:r>
                    </a:p>
                  </a:txBody>
                  <a:tcPr marL="7620" marR="7620" marT="7620" marB="0" anchor="b"/>
                </a:tc>
              </a:tr>
              <a:tr h="267798">
                <a:tc>
                  <a:txBody>
                    <a:bodyPr/>
                    <a:lstStyle/>
                    <a:p>
                      <a:pPr algn="l" fontAlgn="b"/>
                      <a:r>
                        <a:rPr lang="en-US" sz="1400" b="1" u="none" strike="noStrike" dirty="0" smtClean="0">
                          <a:solidFill>
                            <a:schemeClr val="bg1">
                              <a:lumMod val="95000"/>
                            </a:schemeClr>
                          </a:solidFill>
                          <a:effectLst/>
                          <a:latin typeface="Cambria" pitchFamily="18" charset="0"/>
                        </a:rPr>
                        <a:t> </a:t>
                      </a:r>
                      <a:r>
                        <a:rPr lang="tr-TR" sz="1400" b="1" u="none" strike="noStrike" dirty="0" smtClean="0">
                          <a:solidFill>
                            <a:schemeClr val="bg1">
                              <a:lumMod val="95000"/>
                            </a:schemeClr>
                          </a:solidFill>
                          <a:effectLst/>
                          <a:latin typeface="Cambria" pitchFamily="18" charset="0"/>
                        </a:rPr>
                        <a:t>LAC</a:t>
                      </a:r>
                      <a:endParaRPr lang="en-US" sz="1400" b="1" u="none" strike="noStrike" dirty="0" smtClean="0">
                        <a:solidFill>
                          <a:schemeClr val="bg1">
                            <a:lumMod val="95000"/>
                          </a:schemeClr>
                        </a:solidFill>
                        <a:effectLst/>
                        <a:latin typeface="Cambria" pitchFamily="18" charset="0"/>
                      </a:endParaRPr>
                    </a:p>
                  </a:txBody>
                  <a:tcPr marL="7620" marR="7620" marT="7620" marB="0" anchor="b"/>
                </a:tc>
                <a:tc>
                  <a:txBody>
                    <a:bodyPr/>
                    <a:lstStyle/>
                    <a:p>
                      <a:pPr marL="0" algn="ctr" defTabSz="914400" rtl="0" eaLnBrk="1" fontAlgn="b" latinLnBrk="0" hangingPunct="1"/>
                      <a:r>
                        <a:rPr lang="en-US" sz="1400" b="1" u="none" strike="noStrike" kern="1200" dirty="0">
                          <a:solidFill>
                            <a:schemeClr val="bg1">
                              <a:lumMod val="95000"/>
                            </a:schemeClr>
                          </a:solidFill>
                          <a:effectLst/>
                          <a:latin typeface="Cambria" pitchFamily="18" charset="0"/>
                          <a:ea typeface="+mn-ea"/>
                          <a:cs typeface="+mn-cs"/>
                        </a:rPr>
                        <a:t>95</a:t>
                      </a:r>
                    </a:p>
                  </a:txBody>
                  <a:tcPr marL="7620" marR="7620" marT="7620" marB="0" anchor="b"/>
                </a:tc>
              </a:tr>
            </a:tbl>
          </a:graphicData>
        </a:graphic>
      </p:graphicFrame>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5138057"/>
            <a:ext cx="424542" cy="2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022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a:solidFill>
            <a:schemeClr val="tx2">
              <a:alpha val="35000"/>
            </a:schemeClr>
          </a:solidFill>
        </p:spPr>
        <p:txBody>
          <a:bodyPr vert="horz" lIns="91440" tIns="45720" rIns="91440" bIns="45720" rtlCol="0" anchor="ctr">
            <a:normAutofit fontScale="90000"/>
          </a:bodyPr>
          <a:lstStyle/>
          <a:p>
            <a:pPr algn="l"/>
            <a:r>
              <a:rPr lang="en-US" sz="3600" dirty="0" smtClean="0">
                <a:solidFill>
                  <a:srgbClr val="002060"/>
                </a:solidFill>
                <a:latin typeface="Palatino Linotype" pitchFamily="18" charset="0"/>
              </a:rPr>
              <a:t>Vaccines Need Assessment: </a:t>
            </a:r>
            <a:r>
              <a:rPr lang="en-US" sz="3100" dirty="0" smtClean="0">
                <a:solidFill>
                  <a:srgbClr val="002060"/>
                </a:solidFill>
                <a:latin typeface="Palatino Linotype" pitchFamily="18" charset="0"/>
              </a:rPr>
              <a:t>Country </a:t>
            </a:r>
            <a:r>
              <a:rPr lang="en-US" sz="3100" dirty="0">
                <a:solidFill>
                  <a:srgbClr val="002060"/>
                </a:solidFill>
                <a:latin typeface="Palatino Linotype" pitchFamily="18" charset="0"/>
              </a:rPr>
              <a:t>Coverage</a:t>
            </a:r>
            <a:endParaRPr lang="tr-TR" sz="3100" dirty="0">
              <a:solidFill>
                <a:srgbClr val="002060"/>
              </a:solidFill>
              <a:latin typeface="Palatino Linotype" pitchFamily="18" charset="0"/>
            </a:endParaRPr>
          </a:p>
        </p:txBody>
      </p:sp>
      <p:sp>
        <p:nvSpPr>
          <p:cNvPr id="3" name="Content Placeholder 2"/>
          <p:cNvSpPr>
            <a:spLocks noGrp="1"/>
          </p:cNvSpPr>
          <p:nvPr>
            <p:ph idx="1"/>
          </p:nvPr>
        </p:nvSpPr>
        <p:spPr/>
        <p:txBody>
          <a:bodyPr/>
          <a:lstStyle/>
          <a:p>
            <a:endParaRPr lang="tr-TR" dirty="0"/>
          </a:p>
        </p:txBody>
      </p:sp>
      <p:sp>
        <p:nvSpPr>
          <p:cNvPr id="4" name="Slide Number Placeholder 3"/>
          <p:cNvSpPr>
            <a:spLocks noGrp="1"/>
          </p:cNvSpPr>
          <p:nvPr>
            <p:ph type="sldNum" sz="quarter" idx="12"/>
          </p:nvPr>
        </p:nvSpPr>
        <p:spPr/>
        <p:txBody>
          <a:bodyPr/>
          <a:lstStyle/>
          <a:p>
            <a:fld id="{29B29680-4AA1-4D80-AB81-837069CB90DD}" type="slidenum">
              <a:rPr lang="en-US" smtClean="0"/>
              <a:pPr/>
              <a:t>14</a:t>
            </a:fld>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78" y="15240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151348707"/>
              </p:ext>
            </p:extLst>
          </p:nvPr>
        </p:nvGraphicFramePr>
        <p:xfrm>
          <a:off x="6646878" y="1865531"/>
          <a:ext cx="2057400" cy="1325880"/>
        </p:xfrm>
        <a:graphic>
          <a:graphicData uri="http://schemas.openxmlformats.org/drawingml/2006/table">
            <a:tbl>
              <a:tblPr>
                <a:tableStyleId>{18603FDC-E32A-4AB5-989C-0864C3EAD2B8}</a:tableStyleId>
              </a:tblPr>
              <a:tblGrid>
                <a:gridCol w="1215736"/>
                <a:gridCol w="841664"/>
              </a:tblGrid>
              <a:tr h="177061">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SSA</a:t>
                      </a:r>
                      <a:endParaRPr lang="tr-TR" sz="1400" b="1" i="0" u="none" strike="noStrike" dirty="0">
                        <a:solidFill>
                          <a:srgbClr val="000000"/>
                        </a:solidFill>
                        <a:effectLst/>
                        <a:latin typeface="Cambria" pitchFamily="18" charset="0"/>
                      </a:endParaRPr>
                    </a:p>
                  </a:txBody>
                  <a:tcPr marL="7620" marR="7620" marT="7620" marB="0" anchor="b">
                    <a:solidFill>
                      <a:schemeClr val="accent2"/>
                    </a:solidFill>
                  </a:tcPr>
                </a:tc>
                <a:tc>
                  <a:txBody>
                    <a:bodyPr/>
                    <a:lstStyle/>
                    <a:p>
                      <a:pPr algn="ctr" fontAlgn="b"/>
                      <a:r>
                        <a:rPr lang="tr-TR" sz="1400" b="1" u="none" strike="noStrike" dirty="0">
                          <a:effectLst/>
                          <a:latin typeface="Cambria" pitchFamily="18" charset="0"/>
                        </a:rPr>
                        <a:t>19</a:t>
                      </a:r>
                      <a:endParaRPr lang="tr-TR" sz="1400" b="1" i="0" u="none" strike="noStrike" dirty="0">
                        <a:solidFill>
                          <a:srgbClr val="000000"/>
                        </a:solidFill>
                        <a:effectLst/>
                        <a:latin typeface="Cambria" pitchFamily="18" charset="0"/>
                      </a:endParaRPr>
                    </a:p>
                  </a:txBody>
                  <a:tcPr marL="7620" marR="7620" marT="7620" marB="0" anchor="b">
                    <a:solidFill>
                      <a:schemeClr val="accent2"/>
                    </a:solidFill>
                  </a:tcPr>
                </a:tc>
              </a:tr>
              <a:tr h="177061">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SA</a:t>
                      </a:r>
                      <a:endParaRPr lang="tr-TR" sz="1400" b="1" i="0" u="none" strike="noStrike" dirty="0">
                        <a:solidFill>
                          <a:srgbClr val="000000"/>
                        </a:solidFill>
                        <a:effectLst/>
                        <a:latin typeface="Cambria" pitchFamily="18" charset="0"/>
                      </a:endParaRPr>
                    </a:p>
                  </a:txBody>
                  <a:tcPr marL="7620" marR="7620" marT="7620" marB="0" anchor="b">
                    <a:solidFill>
                      <a:schemeClr val="accent2"/>
                    </a:solidFill>
                  </a:tcPr>
                </a:tc>
                <a:tc>
                  <a:txBody>
                    <a:bodyPr/>
                    <a:lstStyle/>
                    <a:p>
                      <a:pPr algn="ctr" fontAlgn="b"/>
                      <a:r>
                        <a:rPr lang="tr-TR" sz="1400" b="1" u="none" strike="noStrike" dirty="0">
                          <a:effectLst/>
                          <a:latin typeface="Cambria" pitchFamily="18" charset="0"/>
                        </a:rPr>
                        <a:t>3</a:t>
                      </a:r>
                      <a:endParaRPr lang="tr-TR" sz="1400" b="1" i="0" u="none" strike="noStrike" dirty="0">
                        <a:solidFill>
                          <a:srgbClr val="000000"/>
                        </a:solidFill>
                        <a:effectLst/>
                        <a:latin typeface="Cambria" pitchFamily="18" charset="0"/>
                      </a:endParaRPr>
                    </a:p>
                  </a:txBody>
                  <a:tcPr marL="7620" marR="7620" marT="7620" marB="0" anchor="b">
                    <a:solidFill>
                      <a:schemeClr val="accent2"/>
                    </a:solidFill>
                  </a:tcPr>
                </a:tc>
              </a:tr>
              <a:tr h="177061">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MENA</a:t>
                      </a:r>
                      <a:endParaRPr lang="tr-TR" sz="1400" b="1" i="0" u="none" strike="noStrike" dirty="0">
                        <a:solidFill>
                          <a:srgbClr val="000000"/>
                        </a:solidFill>
                        <a:effectLst/>
                        <a:latin typeface="Cambria" pitchFamily="18" charset="0"/>
                      </a:endParaRPr>
                    </a:p>
                  </a:txBody>
                  <a:tcPr marL="7620" marR="7620" marT="7620" marB="0" anchor="b">
                    <a:solidFill>
                      <a:schemeClr val="accent2"/>
                    </a:solidFill>
                  </a:tcPr>
                </a:tc>
                <a:tc>
                  <a:txBody>
                    <a:bodyPr/>
                    <a:lstStyle/>
                    <a:p>
                      <a:pPr algn="ctr" fontAlgn="b"/>
                      <a:r>
                        <a:rPr lang="tr-TR" sz="1400" b="1" u="none" strike="noStrike" dirty="0">
                          <a:effectLst/>
                          <a:latin typeface="Cambria" pitchFamily="18" charset="0"/>
                        </a:rPr>
                        <a:t>2</a:t>
                      </a:r>
                      <a:endParaRPr lang="tr-TR" sz="1400" b="1" i="0" u="none" strike="noStrike" dirty="0">
                        <a:solidFill>
                          <a:srgbClr val="000000"/>
                        </a:solidFill>
                        <a:effectLst/>
                        <a:latin typeface="Cambria" pitchFamily="18" charset="0"/>
                      </a:endParaRPr>
                    </a:p>
                  </a:txBody>
                  <a:tcPr marL="7620" marR="7620" marT="7620" marB="0" anchor="b">
                    <a:solidFill>
                      <a:schemeClr val="accent2"/>
                    </a:solidFill>
                  </a:tcPr>
                </a:tc>
              </a:tr>
              <a:tr h="177061">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ECA</a:t>
                      </a:r>
                      <a:endParaRPr lang="tr-TR" sz="1400" b="1" i="0" u="none" strike="noStrike" dirty="0">
                        <a:solidFill>
                          <a:srgbClr val="000000"/>
                        </a:solidFill>
                        <a:effectLst/>
                        <a:latin typeface="Cambria" pitchFamily="18" charset="0"/>
                      </a:endParaRPr>
                    </a:p>
                  </a:txBody>
                  <a:tcPr marL="7620" marR="7620" marT="7620" marB="0" anchor="b">
                    <a:solidFill>
                      <a:schemeClr val="accent2"/>
                    </a:solidFill>
                  </a:tcPr>
                </a:tc>
                <a:tc>
                  <a:txBody>
                    <a:bodyPr/>
                    <a:lstStyle/>
                    <a:p>
                      <a:pPr algn="ctr" fontAlgn="b"/>
                      <a:r>
                        <a:rPr lang="tr-TR" sz="1400" b="1" u="none" strike="noStrike" dirty="0">
                          <a:effectLst/>
                          <a:latin typeface="Cambria" pitchFamily="18" charset="0"/>
                        </a:rPr>
                        <a:t>5</a:t>
                      </a:r>
                      <a:endParaRPr lang="tr-TR" sz="1400" b="1" i="0" u="none" strike="noStrike" dirty="0">
                        <a:solidFill>
                          <a:srgbClr val="000000"/>
                        </a:solidFill>
                        <a:effectLst/>
                        <a:latin typeface="Cambria" pitchFamily="18" charset="0"/>
                      </a:endParaRPr>
                    </a:p>
                  </a:txBody>
                  <a:tcPr marL="7620" marR="7620" marT="7620" marB="0" anchor="b">
                    <a:solidFill>
                      <a:schemeClr val="accent2"/>
                    </a:solidFill>
                  </a:tcPr>
                </a:tc>
              </a:tr>
              <a:tr h="177061">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EAP</a:t>
                      </a:r>
                      <a:endParaRPr lang="tr-TR" sz="1400" b="1" i="0" u="none" strike="noStrike" dirty="0">
                        <a:solidFill>
                          <a:srgbClr val="000000"/>
                        </a:solidFill>
                        <a:effectLst/>
                        <a:latin typeface="Cambria" pitchFamily="18" charset="0"/>
                      </a:endParaRPr>
                    </a:p>
                  </a:txBody>
                  <a:tcPr marL="7620" marR="7620" marT="7620" marB="0" anchor="b">
                    <a:solidFill>
                      <a:schemeClr val="accent2"/>
                    </a:solidFill>
                  </a:tcPr>
                </a:tc>
                <a:tc>
                  <a:txBody>
                    <a:bodyPr/>
                    <a:lstStyle/>
                    <a:p>
                      <a:pPr algn="ctr" fontAlgn="b"/>
                      <a:r>
                        <a:rPr lang="tr-TR" sz="1400" b="1" u="none" strike="noStrike" dirty="0">
                          <a:effectLst/>
                          <a:latin typeface="Cambria" pitchFamily="18" charset="0"/>
                        </a:rPr>
                        <a:t>1</a:t>
                      </a:r>
                      <a:endParaRPr lang="tr-TR" sz="1400" b="1" i="0" u="none" strike="noStrike" dirty="0">
                        <a:solidFill>
                          <a:srgbClr val="000000"/>
                        </a:solidFill>
                        <a:effectLst/>
                        <a:latin typeface="Cambria" pitchFamily="18" charset="0"/>
                      </a:endParaRPr>
                    </a:p>
                  </a:txBody>
                  <a:tcPr marL="7620" marR="7620" marT="7620" marB="0" anchor="b">
                    <a:solidFill>
                      <a:schemeClr val="accent2"/>
                    </a:solidFill>
                  </a:tcPr>
                </a:tc>
              </a:tr>
              <a:tr h="177061">
                <a:tc>
                  <a:txBody>
                    <a:bodyPr/>
                    <a:lstStyle/>
                    <a:p>
                      <a:pPr algn="l" fontAlgn="b"/>
                      <a:r>
                        <a:rPr lang="en-US" sz="1400" b="1" u="none" strike="noStrike" dirty="0" smtClean="0">
                          <a:effectLst/>
                          <a:latin typeface="Cambria" pitchFamily="18" charset="0"/>
                        </a:rPr>
                        <a:t> </a:t>
                      </a:r>
                      <a:r>
                        <a:rPr lang="tr-TR" sz="1400" b="1" u="none" strike="noStrike" dirty="0" smtClean="0">
                          <a:effectLst/>
                          <a:latin typeface="Cambria" pitchFamily="18" charset="0"/>
                        </a:rPr>
                        <a:t>LAC</a:t>
                      </a:r>
                      <a:endParaRPr lang="tr-TR" sz="1400" b="1" i="0" u="none" strike="noStrike" dirty="0">
                        <a:solidFill>
                          <a:srgbClr val="000000"/>
                        </a:solidFill>
                        <a:effectLst/>
                        <a:latin typeface="Cambria" pitchFamily="18" charset="0"/>
                      </a:endParaRPr>
                    </a:p>
                  </a:txBody>
                  <a:tcPr marL="7620" marR="7620" marT="7620" marB="0" anchor="b">
                    <a:solidFill>
                      <a:schemeClr val="accent2"/>
                    </a:solidFill>
                  </a:tcPr>
                </a:tc>
                <a:tc>
                  <a:txBody>
                    <a:bodyPr/>
                    <a:lstStyle/>
                    <a:p>
                      <a:pPr algn="ctr" fontAlgn="b"/>
                      <a:r>
                        <a:rPr lang="tr-TR" sz="1400" b="1" u="none" strike="noStrike" dirty="0">
                          <a:effectLst/>
                          <a:latin typeface="Cambria" pitchFamily="18" charset="0"/>
                        </a:rPr>
                        <a:t>1</a:t>
                      </a:r>
                      <a:endParaRPr lang="tr-TR" sz="1400" b="1" i="0" u="none" strike="noStrike" dirty="0">
                        <a:solidFill>
                          <a:srgbClr val="000000"/>
                        </a:solidFill>
                        <a:effectLst/>
                        <a:latin typeface="Cambria" pitchFamily="18" charset="0"/>
                      </a:endParaRPr>
                    </a:p>
                  </a:txBody>
                  <a:tcPr marL="7620" marR="7620" marT="7620" marB="0" anchor="b">
                    <a:solidFill>
                      <a:schemeClr val="accent2"/>
                    </a:solidFill>
                  </a:tcPr>
                </a:tc>
              </a:tr>
            </a:tbl>
          </a:graphicData>
        </a:graphic>
      </p:graphicFrame>
      <p:sp>
        <p:nvSpPr>
          <p:cNvPr id="5" name="TextBox 4"/>
          <p:cNvSpPr txBox="1"/>
          <p:nvPr/>
        </p:nvSpPr>
        <p:spPr>
          <a:xfrm>
            <a:off x="474678" y="1219200"/>
            <a:ext cx="8229600" cy="646331"/>
          </a:xfrm>
          <a:prstGeom prst="rect">
            <a:avLst/>
          </a:prstGeom>
          <a:solidFill>
            <a:schemeClr val="accent2"/>
          </a:solidFill>
        </p:spPr>
        <p:txBody>
          <a:bodyPr wrap="square" rtlCol="0">
            <a:spAutoFit/>
          </a:bodyPr>
          <a:lstStyle/>
          <a:p>
            <a:r>
              <a:rPr lang="en-US" dirty="0">
                <a:solidFill>
                  <a:schemeClr val="bg1">
                    <a:lumMod val="95000"/>
                  </a:schemeClr>
                </a:solidFill>
                <a:latin typeface="Cambria" pitchFamily="18" charset="0"/>
              </a:rPr>
              <a:t>Data </a:t>
            </a:r>
            <a:r>
              <a:rPr lang="en-US" dirty="0" smtClean="0">
                <a:solidFill>
                  <a:schemeClr val="bg1">
                    <a:lumMod val="95000"/>
                  </a:schemeClr>
                </a:solidFill>
                <a:latin typeface="Cambria" pitchFamily="18" charset="0"/>
              </a:rPr>
              <a:t>acquired </a:t>
            </a:r>
            <a:r>
              <a:rPr lang="en-US" dirty="0">
                <a:solidFill>
                  <a:schemeClr val="bg1">
                    <a:lumMod val="95000"/>
                  </a:schemeClr>
                </a:solidFill>
                <a:latin typeface="Cambria" pitchFamily="18" charset="0"/>
              </a:rPr>
              <a:t>from GAVI </a:t>
            </a:r>
            <a:r>
              <a:rPr lang="en-US" dirty="0" smtClean="0">
                <a:solidFill>
                  <a:schemeClr val="bg1">
                    <a:lumMod val="95000"/>
                  </a:schemeClr>
                </a:solidFill>
                <a:latin typeface="Cambria" pitchFamily="18" charset="0"/>
              </a:rPr>
              <a:t>Alliance.. covers only </a:t>
            </a:r>
            <a:r>
              <a:rPr lang="en-US" dirty="0">
                <a:solidFill>
                  <a:schemeClr val="bg1">
                    <a:lumMod val="95000"/>
                  </a:schemeClr>
                </a:solidFill>
                <a:latin typeface="Cambria" pitchFamily="18" charset="0"/>
              </a:rPr>
              <a:t>31 </a:t>
            </a:r>
            <a:r>
              <a:rPr lang="en-US" dirty="0" smtClean="0">
                <a:solidFill>
                  <a:schemeClr val="bg1">
                    <a:lumMod val="95000"/>
                  </a:schemeClr>
                </a:solidFill>
                <a:latin typeface="Cambria" pitchFamily="18" charset="0"/>
              </a:rPr>
              <a:t>MCs (colored dark red) with following regional distribution:</a:t>
            </a:r>
            <a:endParaRPr lang="en-US" dirty="0">
              <a:solidFill>
                <a:schemeClr val="bg1">
                  <a:lumMod val="95000"/>
                </a:schemeClr>
              </a:solidFill>
              <a:latin typeface="Cambria" pitchFamily="18" charset="0"/>
            </a:endParaRPr>
          </a:p>
        </p:txBody>
      </p:sp>
    </p:spTree>
    <p:extLst>
      <p:ext uri="{BB962C8B-B14F-4D97-AF65-F5344CB8AC3E}">
        <p14:creationId xmlns:p14="http://schemas.microsoft.com/office/powerpoint/2010/main" val="927620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78" y="12954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944562"/>
          </a:xfrm>
          <a:solidFill>
            <a:schemeClr val="tx2">
              <a:alpha val="35000"/>
            </a:schemeClr>
          </a:solidFill>
        </p:spPr>
        <p:txBody>
          <a:bodyPr vert="horz" lIns="91440" tIns="45720" rIns="91440" bIns="45720" rtlCol="0" anchor="ctr">
            <a:normAutofit/>
          </a:bodyPr>
          <a:lstStyle/>
          <a:p>
            <a:r>
              <a:rPr lang="en-US" sz="3600" dirty="0" err="1" smtClean="0">
                <a:solidFill>
                  <a:srgbClr val="002060"/>
                </a:solidFill>
                <a:latin typeface="Palatino Linotype" pitchFamily="18" charset="0"/>
              </a:rPr>
              <a:t>Penta</a:t>
            </a:r>
            <a:r>
              <a:rPr lang="en-US" sz="3600" dirty="0" smtClean="0">
                <a:solidFill>
                  <a:srgbClr val="002060"/>
                </a:solidFill>
                <a:latin typeface="Palatino Linotype" pitchFamily="18" charset="0"/>
              </a:rPr>
              <a:t> Vaccine</a:t>
            </a:r>
            <a:r>
              <a:rPr lang="en-US" sz="2800" dirty="0">
                <a:solidFill>
                  <a:srgbClr val="002060"/>
                </a:solidFill>
                <a:latin typeface="Palatino Linotype" pitchFamily="18" charset="0"/>
              </a:rPr>
              <a:t> </a:t>
            </a:r>
            <a:r>
              <a:rPr lang="en-US" sz="2800" dirty="0" smtClean="0">
                <a:solidFill>
                  <a:srgbClr val="002060"/>
                </a:solidFill>
                <a:latin typeface="Palatino Linotype" pitchFamily="18" charset="0"/>
              </a:rPr>
              <a:t>‘five-in-</a:t>
            </a:r>
            <a:r>
              <a:rPr lang="en-US" sz="2800" dirty="0" err="1" smtClean="0">
                <a:solidFill>
                  <a:srgbClr val="002060"/>
                </a:solidFill>
                <a:latin typeface="Palatino Linotype" pitchFamily="18" charset="0"/>
              </a:rPr>
              <a:t>one’</a:t>
            </a:r>
            <a:r>
              <a:rPr lang="en-US" sz="3600" dirty="0" err="1" smtClean="0">
                <a:solidFill>
                  <a:srgbClr val="002060"/>
                </a:solidFill>
                <a:latin typeface="Palatino Linotype" pitchFamily="18" charset="0"/>
              </a:rPr>
              <a:t>..</a:t>
            </a:r>
            <a:r>
              <a:rPr lang="en-US" sz="1800" dirty="0" err="1" smtClean="0">
                <a:solidFill>
                  <a:srgbClr val="002060"/>
                </a:solidFill>
                <a:latin typeface="Palatino Linotype" pitchFamily="18" charset="0"/>
              </a:rPr>
              <a:t>for</a:t>
            </a:r>
            <a:r>
              <a:rPr lang="en-US" sz="1800" dirty="0" smtClean="0">
                <a:solidFill>
                  <a:srgbClr val="002060"/>
                </a:solidFill>
                <a:latin typeface="Palatino Linotype" pitchFamily="18" charset="0"/>
              </a:rPr>
              <a:t> Diphtheria</a:t>
            </a:r>
            <a:r>
              <a:rPr lang="en-US" sz="1800" dirty="0">
                <a:solidFill>
                  <a:srgbClr val="002060"/>
                </a:solidFill>
                <a:latin typeface="Palatino Linotype" pitchFamily="18" charset="0"/>
              </a:rPr>
              <a:t>, </a:t>
            </a:r>
            <a:r>
              <a:rPr lang="en-US" sz="1800" dirty="0" smtClean="0">
                <a:solidFill>
                  <a:srgbClr val="002060"/>
                </a:solidFill>
                <a:latin typeface="Palatino Linotype" pitchFamily="18" charset="0"/>
              </a:rPr>
              <a:t>Tetanus</a:t>
            </a:r>
            <a:r>
              <a:rPr lang="en-US" sz="1800" dirty="0">
                <a:solidFill>
                  <a:srgbClr val="002060"/>
                </a:solidFill>
                <a:latin typeface="Palatino Linotype" pitchFamily="18" charset="0"/>
              </a:rPr>
              <a:t>, </a:t>
            </a:r>
            <a:r>
              <a:rPr lang="en-US" sz="1800" dirty="0" smtClean="0">
                <a:solidFill>
                  <a:srgbClr val="002060"/>
                </a:solidFill>
                <a:latin typeface="Palatino Linotype" pitchFamily="18" charset="0"/>
              </a:rPr>
              <a:t>Whooping </a:t>
            </a:r>
            <a:r>
              <a:rPr lang="en-US" sz="1800" dirty="0">
                <a:solidFill>
                  <a:srgbClr val="002060"/>
                </a:solidFill>
                <a:latin typeface="Palatino Linotype" pitchFamily="18" charset="0"/>
              </a:rPr>
              <a:t>cough, </a:t>
            </a:r>
            <a:r>
              <a:rPr lang="en-US" sz="1800" dirty="0" smtClean="0">
                <a:solidFill>
                  <a:srgbClr val="002060"/>
                </a:solidFill>
                <a:latin typeface="Palatino Linotype" pitchFamily="18" charset="0"/>
              </a:rPr>
              <a:t>Hepatitis </a:t>
            </a:r>
            <a:r>
              <a:rPr lang="en-US" sz="1800" dirty="0">
                <a:solidFill>
                  <a:srgbClr val="002060"/>
                </a:solidFill>
                <a:latin typeface="Palatino Linotype" pitchFamily="18" charset="0"/>
              </a:rPr>
              <a:t>B and </a:t>
            </a:r>
            <a:r>
              <a:rPr lang="en-US" sz="1800" dirty="0" err="1">
                <a:solidFill>
                  <a:srgbClr val="002060"/>
                </a:solidFill>
                <a:latin typeface="Palatino Linotype" pitchFamily="18" charset="0"/>
              </a:rPr>
              <a:t>Haemophilus</a:t>
            </a:r>
            <a:r>
              <a:rPr lang="en-US" sz="1800" dirty="0">
                <a:solidFill>
                  <a:srgbClr val="002060"/>
                </a:solidFill>
                <a:latin typeface="Palatino Linotype" pitchFamily="18" charset="0"/>
              </a:rPr>
              <a:t> </a:t>
            </a:r>
            <a:r>
              <a:rPr lang="en-US" sz="1800" dirty="0" err="1">
                <a:solidFill>
                  <a:srgbClr val="002060"/>
                </a:solidFill>
                <a:latin typeface="Palatino Linotype" pitchFamily="18" charset="0"/>
              </a:rPr>
              <a:t>influenzae</a:t>
            </a:r>
            <a:r>
              <a:rPr lang="en-US" sz="1800" dirty="0">
                <a:solidFill>
                  <a:srgbClr val="002060"/>
                </a:solidFill>
                <a:latin typeface="Palatino Linotype" pitchFamily="18" charset="0"/>
              </a:rPr>
              <a:t> type b (</a:t>
            </a:r>
            <a:r>
              <a:rPr lang="en-US" sz="1800" dirty="0" err="1">
                <a:solidFill>
                  <a:srgbClr val="002060"/>
                </a:solidFill>
                <a:latin typeface="Palatino Linotype" pitchFamily="18" charset="0"/>
              </a:rPr>
              <a:t>Hib</a:t>
            </a:r>
            <a:r>
              <a:rPr lang="en-US" sz="1800" dirty="0">
                <a:solidFill>
                  <a:srgbClr val="002060"/>
                </a:solidFill>
                <a:latin typeface="Palatino Linotype" pitchFamily="18" charset="0"/>
              </a:rPr>
              <a:t>)</a:t>
            </a:r>
            <a:endParaRPr lang="tr-TR" sz="1800" dirty="0">
              <a:solidFill>
                <a:srgbClr val="002060"/>
              </a:solidFill>
              <a:latin typeface="Palatino Linotype" pitchFamily="18" charset="0"/>
            </a:endParaRPr>
          </a:p>
        </p:txBody>
      </p:sp>
      <p:sp>
        <p:nvSpPr>
          <p:cNvPr id="4" name="Slide Number Placeholder 3"/>
          <p:cNvSpPr>
            <a:spLocks noGrp="1"/>
          </p:cNvSpPr>
          <p:nvPr>
            <p:ph type="sldNum" sz="quarter" idx="12"/>
          </p:nvPr>
        </p:nvSpPr>
        <p:spPr/>
        <p:txBody>
          <a:bodyPr/>
          <a:lstStyle/>
          <a:p>
            <a:fld id="{29B29680-4AA1-4D80-AB81-837069CB90DD}" type="slidenum">
              <a:rPr lang="en-US" smtClean="0"/>
              <a:pPr/>
              <a:t>15</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247328675"/>
              </p:ext>
            </p:extLst>
          </p:nvPr>
        </p:nvGraphicFramePr>
        <p:xfrm>
          <a:off x="228600" y="1295400"/>
          <a:ext cx="2878123" cy="5105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708365378"/>
              </p:ext>
            </p:extLst>
          </p:nvPr>
        </p:nvGraphicFramePr>
        <p:xfrm>
          <a:off x="3200401" y="1295400"/>
          <a:ext cx="2895600" cy="5105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ontent Placeholder 10"/>
          <p:cNvGraphicFramePr>
            <a:graphicFrameLocks noGrp="1"/>
          </p:cNvGraphicFramePr>
          <p:nvPr>
            <p:ph idx="1"/>
          </p:nvPr>
        </p:nvGraphicFramePr>
        <p:xfrm>
          <a:off x="6172200" y="1295400"/>
          <a:ext cx="2743200" cy="5105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14279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78" y="12954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944562"/>
          </a:xfrm>
          <a:solidFill>
            <a:schemeClr val="tx2">
              <a:alpha val="35000"/>
            </a:schemeClr>
          </a:solidFill>
        </p:spPr>
        <p:txBody>
          <a:bodyPr vert="horz" lIns="91440" tIns="45720" rIns="91440" bIns="45720" rtlCol="0" anchor="ctr">
            <a:normAutofit fontScale="92500"/>
          </a:bodyPr>
          <a:lstStyle/>
          <a:p>
            <a:r>
              <a:rPr lang="en-US" sz="3600" dirty="0" smtClean="0">
                <a:solidFill>
                  <a:srgbClr val="002060"/>
                </a:solidFill>
                <a:latin typeface="Palatino Linotype" pitchFamily="18" charset="0"/>
              </a:rPr>
              <a:t>DTP3 (</a:t>
            </a:r>
            <a:r>
              <a:rPr lang="en-US" sz="3600" dirty="0">
                <a:solidFill>
                  <a:srgbClr val="002060"/>
                </a:solidFill>
                <a:latin typeface="Palatino Linotype" pitchFamily="18" charset="0"/>
              </a:rPr>
              <a:t>for </a:t>
            </a:r>
            <a:r>
              <a:rPr lang="en-US" sz="3600" dirty="0" smtClean="0">
                <a:solidFill>
                  <a:srgbClr val="002060"/>
                </a:solidFill>
                <a:latin typeface="Palatino Linotype" pitchFamily="18" charset="0"/>
              </a:rPr>
              <a:t>Diphtheria-Tetanus-Pertussis)</a:t>
            </a:r>
            <a:endParaRPr lang="tr-TR" sz="3600" dirty="0">
              <a:solidFill>
                <a:srgbClr val="002060"/>
              </a:solidFill>
              <a:latin typeface="Palatino Linotype" pitchFamily="18" charset="0"/>
            </a:endParaRPr>
          </a:p>
        </p:txBody>
      </p:sp>
      <p:sp>
        <p:nvSpPr>
          <p:cNvPr id="4" name="Slide Number Placeholder 3"/>
          <p:cNvSpPr>
            <a:spLocks noGrp="1"/>
          </p:cNvSpPr>
          <p:nvPr>
            <p:ph type="sldNum" sz="quarter" idx="12"/>
          </p:nvPr>
        </p:nvSpPr>
        <p:spPr>
          <a:xfrm>
            <a:off x="6570677" y="6350468"/>
            <a:ext cx="2133600" cy="365125"/>
          </a:xfrm>
        </p:spPr>
        <p:txBody>
          <a:bodyPr/>
          <a:lstStyle/>
          <a:p>
            <a:fld id="{29B29680-4AA1-4D80-AB81-837069CB90DD}" type="slidenum">
              <a:rPr lang="en-US" smtClean="0"/>
              <a:pPr/>
              <a:t>16</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3815151802"/>
              </p:ext>
            </p:extLst>
          </p:nvPr>
        </p:nvGraphicFramePr>
        <p:xfrm>
          <a:off x="3200400" y="1295400"/>
          <a:ext cx="2971800" cy="5105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2777050909"/>
              </p:ext>
            </p:extLst>
          </p:nvPr>
        </p:nvGraphicFramePr>
        <p:xfrm>
          <a:off x="6248400" y="1314974"/>
          <a:ext cx="2667000" cy="5085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1025080736"/>
              </p:ext>
            </p:extLst>
          </p:nvPr>
        </p:nvGraphicFramePr>
        <p:xfrm>
          <a:off x="228600" y="1295400"/>
          <a:ext cx="2895600" cy="5105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86656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78" y="12954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944562"/>
          </a:xfrm>
          <a:solidFill>
            <a:schemeClr val="tx2">
              <a:alpha val="35000"/>
            </a:schemeClr>
          </a:solidFill>
        </p:spPr>
        <p:txBody>
          <a:bodyPr vert="horz" lIns="91440" tIns="45720" rIns="91440" bIns="45720" rtlCol="0" anchor="ctr">
            <a:normAutofit fontScale="92500"/>
          </a:bodyPr>
          <a:lstStyle/>
          <a:p>
            <a:r>
              <a:rPr lang="en-US" sz="3600" dirty="0" smtClean="0">
                <a:solidFill>
                  <a:srgbClr val="002060"/>
                </a:solidFill>
                <a:latin typeface="Palatino Linotype" pitchFamily="18" charset="0"/>
              </a:rPr>
              <a:t>OPV3 </a:t>
            </a:r>
            <a:r>
              <a:rPr lang="en-US" sz="3600" dirty="0">
                <a:solidFill>
                  <a:srgbClr val="002060"/>
                </a:solidFill>
                <a:latin typeface="Palatino Linotype" pitchFamily="18" charset="0"/>
              </a:rPr>
              <a:t>(for </a:t>
            </a:r>
            <a:r>
              <a:rPr lang="en-US" sz="3600" dirty="0" smtClean="0">
                <a:solidFill>
                  <a:srgbClr val="002060"/>
                </a:solidFill>
                <a:latin typeface="Palatino Linotype" pitchFamily="18" charset="0"/>
              </a:rPr>
              <a:t>Polio)</a:t>
            </a:r>
            <a:endParaRPr lang="tr-TR" sz="3600" dirty="0">
              <a:solidFill>
                <a:srgbClr val="002060"/>
              </a:solidFill>
              <a:latin typeface="Palatino Linotype" pitchFamily="18" charset="0"/>
            </a:endParaRPr>
          </a:p>
        </p:txBody>
      </p:sp>
      <p:sp>
        <p:nvSpPr>
          <p:cNvPr id="4" name="Slide Number Placeholder 3"/>
          <p:cNvSpPr>
            <a:spLocks noGrp="1"/>
          </p:cNvSpPr>
          <p:nvPr>
            <p:ph type="sldNum" sz="quarter" idx="12"/>
          </p:nvPr>
        </p:nvSpPr>
        <p:spPr/>
        <p:txBody>
          <a:bodyPr/>
          <a:lstStyle/>
          <a:p>
            <a:fld id="{29B29680-4AA1-4D80-AB81-837069CB90DD}" type="slidenum">
              <a:rPr lang="en-US" smtClean="0"/>
              <a:pPr/>
              <a:t>17</a:t>
            </a:fld>
            <a:endParaRPr lang="en-US"/>
          </a:p>
        </p:txBody>
      </p:sp>
      <p:graphicFrame>
        <p:nvGraphicFramePr>
          <p:cNvPr id="8" name="Chart 7"/>
          <p:cNvGraphicFramePr>
            <a:graphicFrameLocks/>
          </p:cNvGraphicFramePr>
          <p:nvPr>
            <p:extLst>
              <p:ext uri="{D42A27DB-BD31-4B8C-83A1-F6EECF244321}">
                <p14:modId xmlns:p14="http://schemas.microsoft.com/office/powerpoint/2010/main" val="130606453"/>
              </p:ext>
            </p:extLst>
          </p:nvPr>
        </p:nvGraphicFramePr>
        <p:xfrm>
          <a:off x="228602" y="1295400"/>
          <a:ext cx="2895599" cy="5105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917769117"/>
              </p:ext>
            </p:extLst>
          </p:nvPr>
        </p:nvGraphicFramePr>
        <p:xfrm>
          <a:off x="3276600" y="1295400"/>
          <a:ext cx="2895600" cy="5105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2201150732"/>
              </p:ext>
            </p:extLst>
          </p:nvPr>
        </p:nvGraphicFramePr>
        <p:xfrm>
          <a:off x="6248400" y="1295400"/>
          <a:ext cx="2743200" cy="5105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03709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78" y="12954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944562"/>
          </a:xfrm>
          <a:solidFill>
            <a:schemeClr val="tx2">
              <a:alpha val="35000"/>
            </a:schemeClr>
          </a:solidFill>
        </p:spPr>
        <p:txBody>
          <a:bodyPr vert="horz" lIns="91440" tIns="45720" rIns="91440" bIns="45720" rtlCol="0" anchor="ctr">
            <a:normAutofit fontScale="92500"/>
          </a:bodyPr>
          <a:lstStyle/>
          <a:p>
            <a:r>
              <a:rPr lang="en-US" sz="3600" dirty="0" smtClean="0">
                <a:solidFill>
                  <a:srgbClr val="002060"/>
                </a:solidFill>
                <a:latin typeface="Palatino Linotype" pitchFamily="18" charset="0"/>
              </a:rPr>
              <a:t>MCV (for Measles)</a:t>
            </a:r>
            <a:endParaRPr lang="tr-TR" sz="3600" dirty="0">
              <a:solidFill>
                <a:srgbClr val="002060"/>
              </a:solidFill>
              <a:latin typeface="Palatino Linotype" pitchFamily="18" charset="0"/>
            </a:endParaRPr>
          </a:p>
        </p:txBody>
      </p:sp>
      <p:sp>
        <p:nvSpPr>
          <p:cNvPr id="4" name="Slide Number Placeholder 3"/>
          <p:cNvSpPr>
            <a:spLocks noGrp="1"/>
          </p:cNvSpPr>
          <p:nvPr>
            <p:ph type="sldNum" sz="quarter" idx="12"/>
          </p:nvPr>
        </p:nvSpPr>
        <p:spPr/>
        <p:txBody>
          <a:bodyPr/>
          <a:lstStyle/>
          <a:p>
            <a:fld id="{29B29680-4AA1-4D80-AB81-837069CB90DD}" type="slidenum">
              <a:rPr lang="en-US" smtClean="0"/>
              <a:pPr/>
              <a:t>18</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923596656"/>
              </p:ext>
            </p:extLst>
          </p:nvPr>
        </p:nvGraphicFramePr>
        <p:xfrm>
          <a:off x="228601" y="1295400"/>
          <a:ext cx="2801923" cy="5105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584898831"/>
              </p:ext>
            </p:extLst>
          </p:nvPr>
        </p:nvGraphicFramePr>
        <p:xfrm>
          <a:off x="3200401" y="1295400"/>
          <a:ext cx="2895600" cy="5105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3515754431"/>
              </p:ext>
            </p:extLst>
          </p:nvPr>
        </p:nvGraphicFramePr>
        <p:xfrm>
          <a:off x="6248400" y="1295400"/>
          <a:ext cx="2667000" cy="5105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61021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78" y="12954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944562"/>
          </a:xfrm>
          <a:solidFill>
            <a:schemeClr val="tx2">
              <a:alpha val="35000"/>
            </a:schemeClr>
          </a:solidFill>
        </p:spPr>
        <p:txBody>
          <a:bodyPr vert="horz" lIns="91440" tIns="45720" rIns="91440" bIns="45720" rtlCol="0" anchor="ctr">
            <a:normAutofit fontScale="92500"/>
          </a:bodyPr>
          <a:lstStyle/>
          <a:p>
            <a:r>
              <a:rPr lang="en-US" sz="3600" dirty="0">
                <a:solidFill>
                  <a:srgbClr val="002060"/>
                </a:solidFill>
                <a:latin typeface="Palatino Linotype" pitchFamily="18" charset="0"/>
              </a:rPr>
              <a:t>Tetanus</a:t>
            </a:r>
            <a:endParaRPr lang="tr-TR" sz="3600" dirty="0">
              <a:solidFill>
                <a:srgbClr val="002060"/>
              </a:solidFill>
              <a:latin typeface="Palatino Linotype" pitchFamily="18" charset="0"/>
            </a:endParaRPr>
          </a:p>
        </p:txBody>
      </p:sp>
      <p:sp>
        <p:nvSpPr>
          <p:cNvPr id="4" name="Slide Number Placeholder 3"/>
          <p:cNvSpPr>
            <a:spLocks noGrp="1"/>
          </p:cNvSpPr>
          <p:nvPr>
            <p:ph type="sldNum" sz="quarter" idx="12"/>
          </p:nvPr>
        </p:nvSpPr>
        <p:spPr/>
        <p:txBody>
          <a:bodyPr/>
          <a:lstStyle/>
          <a:p>
            <a:fld id="{29B29680-4AA1-4D80-AB81-837069CB90DD}" type="slidenum">
              <a:rPr lang="en-US" smtClean="0"/>
              <a:pPr/>
              <a:t>19</a:t>
            </a:fld>
            <a:endParaRPr lang="en-US"/>
          </a:p>
        </p:txBody>
      </p:sp>
      <p:graphicFrame>
        <p:nvGraphicFramePr>
          <p:cNvPr id="9" name="Chart 8"/>
          <p:cNvGraphicFramePr>
            <a:graphicFrameLocks/>
          </p:cNvGraphicFramePr>
          <p:nvPr>
            <p:extLst>
              <p:ext uri="{D42A27DB-BD31-4B8C-83A1-F6EECF244321}">
                <p14:modId xmlns:p14="http://schemas.microsoft.com/office/powerpoint/2010/main" val="895407494"/>
              </p:ext>
            </p:extLst>
          </p:nvPr>
        </p:nvGraphicFramePr>
        <p:xfrm>
          <a:off x="3124200" y="1295400"/>
          <a:ext cx="3048000" cy="5105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993639928"/>
              </p:ext>
            </p:extLst>
          </p:nvPr>
        </p:nvGraphicFramePr>
        <p:xfrm>
          <a:off x="6248400" y="1295400"/>
          <a:ext cx="2667000" cy="5105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1872503413"/>
              </p:ext>
            </p:extLst>
          </p:nvPr>
        </p:nvGraphicFramePr>
        <p:xfrm>
          <a:off x="228601" y="1295400"/>
          <a:ext cx="2819400" cy="5105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53228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ctrTitle"/>
          </p:nvPr>
        </p:nvSpPr>
        <p:spPr>
          <a:xfrm>
            <a:off x="838200" y="3124200"/>
            <a:ext cx="7849673" cy="533400"/>
          </a:xfrm>
          <a:solidFill>
            <a:srgbClr val="00FFFF"/>
          </a:solidFill>
        </p:spPr>
        <p:txBody>
          <a:bodyPr vert="horz" lIns="91440" tIns="45720" rIns="91440" bIns="45720" rtlCol="0" anchor="b">
            <a:noAutofit/>
          </a:bodyPr>
          <a:lstStyle/>
          <a:p>
            <a:pPr algn="ctr"/>
            <a:r>
              <a:rPr lang="en-US" sz="2400" b="1" dirty="0">
                <a:solidFill>
                  <a:srgbClr val="002060"/>
                </a:solidFill>
                <a:latin typeface="Cambria" pitchFamily="18" charset="0"/>
                <a:ea typeface="+mn-ea"/>
                <a:cs typeface="+mn-cs"/>
              </a:rPr>
              <a:t>OIC Strategic Health </a:t>
            </a:r>
            <a:r>
              <a:rPr lang="en-US" sz="2400" b="1" dirty="0" err="1">
                <a:solidFill>
                  <a:srgbClr val="002060"/>
                </a:solidFill>
                <a:latin typeface="Cambria" pitchFamily="18" charset="0"/>
                <a:ea typeface="+mn-ea"/>
                <a:cs typeface="+mn-cs"/>
              </a:rPr>
              <a:t>Programme</a:t>
            </a:r>
            <a:r>
              <a:rPr lang="en-US" sz="2400" b="1" dirty="0">
                <a:solidFill>
                  <a:srgbClr val="002060"/>
                </a:solidFill>
                <a:latin typeface="Cambria" pitchFamily="18" charset="0"/>
                <a:ea typeface="+mn-ea"/>
                <a:cs typeface="+mn-cs"/>
              </a:rPr>
              <a:t> of Action 2014-2023</a:t>
            </a:r>
          </a:p>
        </p:txBody>
      </p:sp>
    </p:spTree>
    <p:extLst>
      <p:ext uri="{BB962C8B-B14F-4D97-AF65-F5344CB8AC3E}">
        <p14:creationId xmlns:p14="http://schemas.microsoft.com/office/powerpoint/2010/main" val="127331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78" y="12954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8686800" cy="944562"/>
          </a:xfrm>
          <a:solidFill>
            <a:schemeClr val="tx2">
              <a:alpha val="35000"/>
            </a:schemeClr>
          </a:solidFill>
        </p:spPr>
        <p:txBody>
          <a:bodyPr vert="horz" lIns="91440" tIns="45720" rIns="91440" bIns="45720" rtlCol="0" anchor="ctr">
            <a:normAutofit fontScale="92500"/>
          </a:bodyPr>
          <a:lstStyle/>
          <a:p>
            <a:r>
              <a:rPr lang="en-US" sz="3600" dirty="0">
                <a:solidFill>
                  <a:srgbClr val="002060"/>
                </a:solidFill>
                <a:latin typeface="Palatino Linotype" pitchFamily="18" charset="0"/>
              </a:rPr>
              <a:t>BCG (for </a:t>
            </a:r>
            <a:r>
              <a:rPr lang="en-US" sz="3600" dirty="0" smtClean="0">
                <a:solidFill>
                  <a:srgbClr val="002060"/>
                </a:solidFill>
                <a:latin typeface="Palatino Linotype" pitchFamily="18" charset="0"/>
              </a:rPr>
              <a:t>Tuberculosis)</a:t>
            </a:r>
            <a:endParaRPr lang="tr-TR" sz="3600" dirty="0">
              <a:solidFill>
                <a:srgbClr val="002060"/>
              </a:solidFill>
              <a:latin typeface="Palatino Linotype" pitchFamily="18" charset="0"/>
            </a:endParaRPr>
          </a:p>
        </p:txBody>
      </p:sp>
      <p:sp>
        <p:nvSpPr>
          <p:cNvPr id="4" name="Slide Number Placeholder 3"/>
          <p:cNvSpPr>
            <a:spLocks noGrp="1"/>
          </p:cNvSpPr>
          <p:nvPr>
            <p:ph type="sldNum" sz="quarter" idx="12"/>
          </p:nvPr>
        </p:nvSpPr>
        <p:spPr/>
        <p:txBody>
          <a:bodyPr/>
          <a:lstStyle/>
          <a:p>
            <a:fld id="{29B29680-4AA1-4D80-AB81-837069CB90DD}" type="slidenum">
              <a:rPr lang="en-US" smtClean="0"/>
              <a:pPr/>
              <a:t>20</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590500277"/>
              </p:ext>
            </p:extLst>
          </p:nvPr>
        </p:nvGraphicFramePr>
        <p:xfrm>
          <a:off x="228601" y="1295400"/>
          <a:ext cx="2819400" cy="5105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4179393173"/>
              </p:ext>
            </p:extLst>
          </p:nvPr>
        </p:nvGraphicFramePr>
        <p:xfrm>
          <a:off x="3200400" y="1295400"/>
          <a:ext cx="2743200" cy="5105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732666511"/>
              </p:ext>
            </p:extLst>
          </p:nvPr>
        </p:nvGraphicFramePr>
        <p:xfrm>
          <a:off x="6096000" y="1295400"/>
          <a:ext cx="2819400" cy="5105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70719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2">
              <a:alpha val="35000"/>
            </a:schemeClr>
          </a:solidFill>
        </p:spPr>
        <p:txBody>
          <a:bodyPr vert="horz" lIns="91440" tIns="45720" rIns="91440" bIns="45720" rtlCol="0" anchor="ctr">
            <a:normAutofit fontScale="92500"/>
          </a:bodyPr>
          <a:lstStyle/>
          <a:p>
            <a:r>
              <a:rPr lang="en-US" sz="3600" dirty="0">
                <a:solidFill>
                  <a:srgbClr val="002060"/>
                </a:solidFill>
                <a:latin typeface="Palatino Linotype" pitchFamily="18" charset="0"/>
              </a:rPr>
              <a:t>Current Stance of Vaccine Supply</a:t>
            </a:r>
          </a:p>
        </p:txBody>
      </p:sp>
      <p:sp>
        <p:nvSpPr>
          <p:cNvPr id="3" name="Content Placeholder 2"/>
          <p:cNvSpPr>
            <a:spLocks noGrp="1"/>
          </p:cNvSpPr>
          <p:nvPr>
            <p:ph idx="1"/>
          </p:nvPr>
        </p:nvSpPr>
        <p:spPr>
          <a:xfrm>
            <a:off x="457200" y="1447800"/>
            <a:ext cx="8229600" cy="5029200"/>
          </a:xfrm>
          <a:solidFill>
            <a:schemeClr val="accent3">
              <a:lumMod val="20000"/>
              <a:lumOff val="80000"/>
            </a:schemeClr>
          </a:solidFill>
        </p:spPr>
        <p:txBody>
          <a:bodyPr>
            <a:noAutofit/>
          </a:bodyPr>
          <a:lstStyle/>
          <a:p>
            <a:pPr algn="just"/>
            <a:r>
              <a:rPr lang="en-GB" sz="2800" dirty="0">
                <a:solidFill>
                  <a:schemeClr val="accent1">
                    <a:lumMod val="75000"/>
                  </a:schemeClr>
                </a:solidFill>
                <a:latin typeface="Palatino Linotype" pitchFamily="18" charset="0"/>
              </a:rPr>
              <a:t>OIC countries display heterogeneous structure in terms of being able to uptake new vaccines</a:t>
            </a:r>
            <a:r>
              <a:rPr lang="en-GB" dirty="0" smtClean="0">
                <a:solidFill>
                  <a:schemeClr val="accent1">
                    <a:lumMod val="75000"/>
                  </a:schemeClr>
                </a:solidFill>
                <a:latin typeface="Palatino Linotype" pitchFamily="18" charset="0"/>
              </a:rPr>
              <a:t>.</a:t>
            </a:r>
          </a:p>
          <a:p>
            <a:pPr lvl="1" algn="just"/>
            <a:r>
              <a:rPr lang="en-GB" sz="2400" dirty="0">
                <a:solidFill>
                  <a:schemeClr val="accent1">
                    <a:lumMod val="75000"/>
                  </a:schemeClr>
                </a:solidFill>
                <a:latin typeface="Palatino Linotype" pitchFamily="18" charset="0"/>
              </a:rPr>
              <a:t>Low income </a:t>
            </a:r>
            <a:r>
              <a:rPr lang="en-GB" sz="2400" dirty="0" smtClean="0">
                <a:solidFill>
                  <a:schemeClr val="accent1">
                    <a:lumMod val="75000"/>
                  </a:schemeClr>
                </a:solidFill>
                <a:latin typeface="Palatino Linotype" pitchFamily="18" charset="0"/>
              </a:rPr>
              <a:t>countries obtain vaccines mostly </a:t>
            </a:r>
            <a:r>
              <a:rPr lang="en-GB" sz="2400" dirty="0">
                <a:solidFill>
                  <a:schemeClr val="accent1">
                    <a:lumMod val="75000"/>
                  </a:schemeClr>
                </a:solidFill>
                <a:latin typeface="Palatino Linotype" pitchFamily="18" charset="0"/>
              </a:rPr>
              <a:t>through </a:t>
            </a:r>
            <a:r>
              <a:rPr lang="en-GB" sz="2400" dirty="0" smtClean="0">
                <a:solidFill>
                  <a:schemeClr val="accent1">
                    <a:lumMod val="75000"/>
                  </a:schemeClr>
                </a:solidFill>
                <a:latin typeface="Palatino Linotype" pitchFamily="18" charset="0"/>
              </a:rPr>
              <a:t>GAVI Alliance.</a:t>
            </a:r>
          </a:p>
          <a:p>
            <a:pPr lvl="1" algn="just"/>
            <a:r>
              <a:rPr lang="en-GB" sz="2400" dirty="0" smtClean="0">
                <a:solidFill>
                  <a:schemeClr val="accent1">
                    <a:lumMod val="75000"/>
                  </a:schemeClr>
                </a:solidFill>
                <a:latin typeface="Palatino Linotype" pitchFamily="18" charset="0"/>
              </a:rPr>
              <a:t>Middle income countries </a:t>
            </a:r>
            <a:r>
              <a:rPr lang="en-GB" sz="2400" dirty="0">
                <a:solidFill>
                  <a:schemeClr val="accent1">
                    <a:lumMod val="75000"/>
                  </a:schemeClr>
                </a:solidFill>
                <a:latin typeface="Palatino Linotype" pitchFamily="18" charset="0"/>
              </a:rPr>
              <a:t>have been experiencing financial and operational difficulties with the introduction of new </a:t>
            </a:r>
            <a:r>
              <a:rPr lang="en-GB" sz="2400" dirty="0" smtClean="0">
                <a:solidFill>
                  <a:schemeClr val="accent1">
                    <a:lumMod val="75000"/>
                  </a:schemeClr>
                </a:solidFill>
                <a:latin typeface="Palatino Linotype" pitchFamily="18" charset="0"/>
              </a:rPr>
              <a:t>vaccines. They have the following obstacles:</a:t>
            </a:r>
          </a:p>
          <a:p>
            <a:pPr lvl="2" algn="just"/>
            <a:r>
              <a:rPr lang="en-GB" sz="2000" u="sng" dirty="0" smtClean="0">
                <a:solidFill>
                  <a:srgbClr val="C00000"/>
                </a:solidFill>
                <a:latin typeface="Palatino Linotype" pitchFamily="18" charset="0"/>
              </a:rPr>
              <a:t>Lack of sufficient funds</a:t>
            </a:r>
          </a:p>
          <a:p>
            <a:pPr lvl="2" algn="just"/>
            <a:r>
              <a:rPr lang="en-GB" sz="2000" u="sng" dirty="0" smtClean="0">
                <a:solidFill>
                  <a:srgbClr val="C00000"/>
                </a:solidFill>
                <a:latin typeface="Palatino Linotype" pitchFamily="18" charset="0"/>
              </a:rPr>
              <a:t>Prevailing high prices of vaccines </a:t>
            </a:r>
          </a:p>
          <a:p>
            <a:pPr lvl="1" algn="just"/>
            <a:r>
              <a:rPr lang="en-GB" sz="2400" dirty="0" smtClean="0">
                <a:solidFill>
                  <a:schemeClr val="accent1">
                    <a:lumMod val="75000"/>
                  </a:schemeClr>
                </a:solidFill>
                <a:latin typeface="Palatino Linotype" pitchFamily="18" charset="0"/>
              </a:rPr>
              <a:t>High income countries such as GCC have been successful in the uptake of new vaccines. </a:t>
            </a:r>
          </a:p>
        </p:txBody>
      </p:sp>
      <p:sp>
        <p:nvSpPr>
          <p:cNvPr id="5" name="Slide Number Placeholder 4"/>
          <p:cNvSpPr>
            <a:spLocks noGrp="1"/>
          </p:cNvSpPr>
          <p:nvPr>
            <p:ph type="sldNum" sz="quarter" idx="12"/>
          </p:nvPr>
        </p:nvSpPr>
        <p:spPr/>
        <p:txBody>
          <a:bodyPr/>
          <a:lstStyle/>
          <a:p>
            <a:fld id="{29B29680-4AA1-4D80-AB81-837069CB90DD}" type="slidenum">
              <a:rPr lang="en-US" smtClean="0">
                <a:solidFill>
                  <a:schemeClr val="accent1">
                    <a:lumMod val="75000"/>
                  </a:schemeClr>
                </a:solidFill>
              </a:rPr>
              <a:pPr/>
              <a:t>21</a:t>
            </a:fld>
            <a:endParaRPr lang="en-US">
              <a:solidFill>
                <a:schemeClr val="accent1">
                  <a:lumMod val="75000"/>
                </a:schemeClr>
              </a:solidFill>
            </a:endParaRPr>
          </a:p>
        </p:txBody>
      </p:sp>
    </p:spTree>
    <p:extLst>
      <p:ext uri="{BB962C8B-B14F-4D97-AF65-F5344CB8AC3E}">
        <p14:creationId xmlns:p14="http://schemas.microsoft.com/office/powerpoint/2010/main" val="1464773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2">
              <a:alpha val="35000"/>
            </a:schemeClr>
          </a:solidFill>
        </p:spPr>
        <p:txBody>
          <a:bodyPr vert="horz" lIns="91440" tIns="45720" rIns="91440" bIns="45720" rtlCol="0" anchor="ctr">
            <a:normAutofit fontScale="92500"/>
          </a:bodyPr>
          <a:lstStyle/>
          <a:p>
            <a:r>
              <a:rPr lang="en-US" sz="3600" dirty="0">
                <a:solidFill>
                  <a:srgbClr val="002060"/>
                </a:solidFill>
                <a:latin typeface="Palatino Linotype" pitchFamily="18" charset="0"/>
              </a:rPr>
              <a:t>Current Stance of Vaccine Distribution</a:t>
            </a:r>
          </a:p>
        </p:txBody>
      </p:sp>
      <p:sp>
        <p:nvSpPr>
          <p:cNvPr id="3" name="Content Placeholder 2"/>
          <p:cNvSpPr>
            <a:spLocks noGrp="1"/>
          </p:cNvSpPr>
          <p:nvPr>
            <p:ph idx="1"/>
          </p:nvPr>
        </p:nvSpPr>
        <p:spPr>
          <a:xfrm>
            <a:off x="457200" y="1295401"/>
            <a:ext cx="8229600" cy="4800599"/>
          </a:xfrm>
          <a:solidFill>
            <a:schemeClr val="accent3">
              <a:lumMod val="20000"/>
              <a:lumOff val="80000"/>
            </a:schemeClr>
          </a:solidFill>
        </p:spPr>
        <p:txBody>
          <a:bodyPr>
            <a:normAutofit/>
          </a:bodyPr>
          <a:lstStyle/>
          <a:p>
            <a:pPr algn="just"/>
            <a:r>
              <a:rPr lang="en-GB" sz="2400" dirty="0">
                <a:solidFill>
                  <a:schemeClr val="accent1">
                    <a:lumMod val="75000"/>
                  </a:schemeClr>
                </a:solidFill>
                <a:latin typeface="Palatino Linotype" pitchFamily="18" charset="0"/>
              </a:rPr>
              <a:t>The purchase of vaccines is complex and requires a specialized knowledge and a precise approach</a:t>
            </a:r>
            <a:r>
              <a:rPr lang="en-GB" sz="2400" dirty="0" smtClean="0">
                <a:solidFill>
                  <a:schemeClr val="accent1">
                    <a:lumMod val="75000"/>
                  </a:schemeClr>
                </a:solidFill>
                <a:latin typeface="Palatino Linotype" pitchFamily="18" charset="0"/>
              </a:rPr>
              <a:t>.</a:t>
            </a:r>
          </a:p>
          <a:p>
            <a:pPr algn="just"/>
            <a:r>
              <a:rPr lang="en-GB" sz="2400" dirty="0">
                <a:solidFill>
                  <a:schemeClr val="accent1">
                    <a:lumMod val="75000"/>
                  </a:schemeClr>
                </a:solidFill>
                <a:latin typeface="Palatino Linotype" pitchFamily="18" charset="0"/>
              </a:rPr>
              <a:t>Due to the specificities of the vaccines, quality, safety and efficacy should be the first considerations to be taking into account. </a:t>
            </a:r>
            <a:endParaRPr lang="en-GB" sz="2400" dirty="0" smtClean="0">
              <a:solidFill>
                <a:schemeClr val="accent1">
                  <a:lumMod val="75000"/>
                </a:schemeClr>
              </a:solidFill>
              <a:latin typeface="Palatino Linotype" pitchFamily="18" charset="0"/>
            </a:endParaRPr>
          </a:p>
          <a:p>
            <a:pPr algn="just"/>
            <a:r>
              <a:rPr lang="en-GB" sz="2400" dirty="0">
                <a:solidFill>
                  <a:schemeClr val="accent1">
                    <a:lumMod val="75000"/>
                  </a:schemeClr>
                </a:solidFill>
                <a:latin typeface="Palatino Linotype" pitchFamily="18" charset="0"/>
              </a:rPr>
              <a:t>Cold chain conditions should be respected during shipment and cold room capacity should be available at the time of the receipt of the vaccines. </a:t>
            </a:r>
            <a:endParaRPr lang="en-GB" sz="2400" dirty="0" smtClean="0">
              <a:solidFill>
                <a:schemeClr val="accent1">
                  <a:lumMod val="75000"/>
                </a:schemeClr>
              </a:solidFill>
              <a:latin typeface="Palatino Linotype" pitchFamily="18" charset="0"/>
            </a:endParaRPr>
          </a:p>
          <a:p>
            <a:pPr algn="just"/>
            <a:r>
              <a:rPr lang="en-GB" sz="2400" dirty="0">
                <a:solidFill>
                  <a:schemeClr val="accent1">
                    <a:lumMod val="75000"/>
                  </a:schemeClr>
                </a:solidFill>
                <a:latin typeface="Palatino Linotype" pitchFamily="18" charset="0"/>
              </a:rPr>
              <a:t>There are many companies producing vaccines but only a few meet internationally-recognized standards of safety and efficacy.</a:t>
            </a:r>
            <a:endParaRPr lang="en-US" sz="2400" dirty="0">
              <a:solidFill>
                <a:schemeClr val="accent1">
                  <a:lumMod val="75000"/>
                </a:schemeClr>
              </a:solidFill>
              <a:latin typeface="Palatino Linotype" pitchFamily="18" charset="0"/>
            </a:endParaRPr>
          </a:p>
        </p:txBody>
      </p:sp>
      <p:sp>
        <p:nvSpPr>
          <p:cNvPr id="4" name="Slide Number Placeholder 3"/>
          <p:cNvSpPr>
            <a:spLocks noGrp="1"/>
          </p:cNvSpPr>
          <p:nvPr>
            <p:ph type="sldNum" sz="quarter" idx="12"/>
          </p:nvPr>
        </p:nvSpPr>
        <p:spPr/>
        <p:txBody>
          <a:bodyPr/>
          <a:lstStyle/>
          <a:p>
            <a:fld id="{29B29680-4AA1-4D80-AB81-837069CB90DD}" type="slidenum">
              <a:rPr lang="en-US" smtClean="0"/>
              <a:pPr/>
              <a:t>22</a:t>
            </a:fld>
            <a:endParaRPr lang="en-US"/>
          </a:p>
        </p:txBody>
      </p:sp>
    </p:spTree>
    <p:extLst>
      <p:ext uri="{BB962C8B-B14F-4D97-AF65-F5344CB8AC3E}">
        <p14:creationId xmlns:p14="http://schemas.microsoft.com/office/powerpoint/2010/main" val="1603916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229600" cy="715962"/>
          </a:xfrm>
          <a:solidFill>
            <a:schemeClr val="tx2">
              <a:alpha val="35000"/>
            </a:schemeClr>
          </a:solidFill>
        </p:spPr>
        <p:txBody>
          <a:bodyPr vert="horz" lIns="91440" tIns="45720" rIns="91440" bIns="45720" rtlCol="0" anchor="ctr">
            <a:normAutofit fontScale="92500"/>
          </a:bodyPr>
          <a:lstStyle/>
          <a:p>
            <a:r>
              <a:rPr lang="en-US" sz="3600" dirty="0">
                <a:solidFill>
                  <a:srgbClr val="002060"/>
                </a:solidFill>
                <a:latin typeface="Palatino Linotype" pitchFamily="18" charset="0"/>
              </a:rPr>
              <a:t>Exports of Vaccines for Human Use</a:t>
            </a:r>
          </a:p>
        </p:txBody>
      </p:sp>
      <p:sp>
        <p:nvSpPr>
          <p:cNvPr id="7" name="Slide Number Placeholder 6"/>
          <p:cNvSpPr>
            <a:spLocks noGrp="1"/>
          </p:cNvSpPr>
          <p:nvPr>
            <p:ph type="sldNum" sz="quarter" idx="12"/>
          </p:nvPr>
        </p:nvSpPr>
        <p:spPr/>
        <p:txBody>
          <a:bodyPr/>
          <a:lstStyle/>
          <a:p>
            <a:fld id="{29B29680-4AA1-4D80-AB81-837069CB90DD}" type="slidenum">
              <a:rPr lang="en-US" smtClean="0"/>
              <a:pPr/>
              <a:t>23</a:t>
            </a:fld>
            <a:endParaRPr lang="en-US"/>
          </a:p>
        </p:txBody>
      </p:sp>
      <p:sp>
        <p:nvSpPr>
          <p:cNvPr id="9" name="Rectangle 8"/>
          <p:cNvSpPr/>
          <p:nvPr/>
        </p:nvSpPr>
        <p:spPr>
          <a:xfrm>
            <a:off x="685800" y="5240611"/>
            <a:ext cx="7924800" cy="1092607"/>
          </a:xfrm>
          <a:prstGeom prst="rect">
            <a:avLst/>
          </a:prstGeom>
        </p:spPr>
        <p:txBody>
          <a:bodyPr wrap="square">
            <a:spAutoFit/>
          </a:bodyPr>
          <a:lstStyle/>
          <a:p>
            <a:pPr algn="just">
              <a:spcAft>
                <a:spcPts val="600"/>
              </a:spcAft>
            </a:pPr>
            <a:r>
              <a:rPr lang="tr-TR" sz="2000" b="1" dirty="0" smtClean="0">
                <a:latin typeface="Cambria" pitchFamily="18" charset="0"/>
                <a:ea typeface="Calibri"/>
                <a:cs typeface="Arial"/>
              </a:rPr>
              <a:t>OIC </a:t>
            </a:r>
            <a:r>
              <a:rPr lang="tr-TR" sz="2000" b="1" dirty="0">
                <a:latin typeface="Cambria" pitchFamily="18" charset="0"/>
                <a:ea typeface="Calibri"/>
                <a:cs typeface="Arial"/>
              </a:rPr>
              <a:t>countries are still accounting for less than </a:t>
            </a:r>
            <a:r>
              <a:rPr lang="tr-TR" sz="2000" b="1" dirty="0">
                <a:solidFill>
                  <a:srgbClr val="FF0000"/>
                </a:solidFill>
                <a:latin typeface="Cambria" pitchFamily="18" charset="0"/>
                <a:ea typeface="Calibri"/>
                <a:cs typeface="Arial"/>
              </a:rPr>
              <a:t>1%</a:t>
            </a:r>
            <a:r>
              <a:rPr lang="tr-TR" sz="2000" b="1" dirty="0">
                <a:latin typeface="Cambria" pitchFamily="18" charset="0"/>
                <a:ea typeface="Calibri"/>
                <a:cs typeface="Arial"/>
              </a:rPr>
              <a:t> of the total world vaccine export</a:t>
            </a:r>
            <a:r>
              <a:rPr lang="en-US" sz="2000" b="1" dirty="0">
                <a:latin typeface="Cambria" pitchFamily="18" charset="0"/>
                <a:ea typeface="Calibri"/>
                <a:cs typeface="Arial"/>
              </a:rPr>
              <a:t>s</a:t>
            </a:r>
            <a:r>
              <a:rPr lang="tr-TR" sz="2000" b="1" dirty="0" smtClean="0">
                <a:latin typeface="Cambria" pitchFamily="18" charset="0"/>
                <a:ea typeface="Calibri"/>
                <a:cs typeface="Arial"/>
              </a:rPr>
              <a:t>.</a:t>
            </a:r>
            <a:endParaRPr lang="en-US" sz="2000" b="1" dirty="0">
              <a:latin typeface="Cambria" pitchFamily="18" charset="0"/>
              <a:ea typeface="Calibri"/>
              <a:cs typeface="Arial"/>
            </a:endParaRPr>
          </a:p>
          <a:p>
            <a:pPr algn="just">
              <a:spcAft>
                <a:spcPts val="600"/>
              </a:spcAft>
            </a:pPr>
            <a:r>
              <a:rPr lang="tr-TR" sz="2000" dirty="0" smtClean="0">
                <a:latin typeface="Cambria" pitchFamily="18" charset="0"/>
                <a:ea typeface="Calibri"/>
                <a:cs typeface="Arial"/>
              </a:rPr>
              <a:t>OIC </a:t>
            </a:r>
            <a:r>
              <a:rPr lang="tr-TR" sz="2000" dirty="0">
                <a:latin typeface="Cambria" pitchFamily="18" charset="0"/>
                <a:ea typeface="Calibri"/>
                <a:cs typeface="Arial"/>
              </a:rPr>
              <a:t>export</a:t>
            </a:r>
            <a:r>
              <a:rPr lang="en-US" sz="2000" dirty="0">
                <a:latin typeface="Cambria" pitchFamily="18" charset="0"/>
                <a:ea typeface="Calibri"/>
                <a:cs typeface="Arial"/>
              </a:rPr>
              <a:t>s</a:t>
            </a:r>
            <a:r>
              <a:rPr lang="tr-TR" sz="2000" dirty="0">
                <a:latin typeface="Cambria" pitchFamily="18" charset="0"/>
                <a:ea typeface="Calibri"/>
                <a:cs typeface="Arial"/>
              </a:rPr>
              <a:t> of vaccine recorded</a:t>
            </a:r>
            <a:r>
              <a:rPr lang="en-US" sz="2000" dirty="0">
                <a:latin typeface="Cambria" pitchFamily="18" charset="0"/>
                <a:ea typeface="Calibri"/>
                <a:cs typeface="Arial"/>
              </a:rPr>
              <a:t> </a:t>
            </a:r>
            <a:r>
              <a:rPr lang="tr-TR" sz="2000" dirty="0">
                <a:latin typeface="Cambria" pitchFamily="18" charset="0"/>
                <a:ea typeface="Calibri"/>
                <a:cs typeface="Arial"/>
              </a:rPr>
              <a:t>only </a:t>
            </a:r>
            <a:r>
              <a:rPr lang="en-US" sz="2000" dirty="0" smtClean="0">
                <a:solidFill>
                  <a:srgbClr val="FF0000"/>
                </a:solidFill>
                <a:latin typeface="Cambria" pitchFamily="18" charset="0"/>
                <a:ea typeface="Calibri"/>
                <a:cs typeface="Arial"/>
              </a:rPr>
              <a:t>122.7</a:t>
            </a:r>
            <a:r>
              <a:rPr lang="tr-TR" sz="2000" dirty="0" smtClean="0">
                <a:solidFill>
                  <a:srgbClr val="FF0000"/>
                </a:solidFill>
                <a:latin typeface="Cambria" pitchFamily="18" charset="0"/>
                <a:ea typeface="Calibri"/>
                <a:cs typeface="Arial"/>
              </a:rPr>
              <a:t> </a:t>
            </a:r>
            <a:r>
              <a:rPr lang="tr-TR" sz="2000" dirty="0">
                <a:solidFill>
                  <a:srgbClr val="FF0000"/>
                </a:solidFill>
                <a:latin typeface="Cambria" pitchFamily="18" charset="0"/>
                <a:ea typeface="Calibri"/>
                <a:cs typeface="Arial"/>
              </a:rPr>
              <a:t>million </a:t>
            </a:r>
            <a:r>
              <a:rPr lang="tr-TR" sz="2000" dirty="0" smtClean="0">
                <a:latin typeface="Cambria" pitchFamily="18" charset="0"/>
                <a:ea typeface="Calibri"/>
                <a:cs typeface="Arial"/>
              </a:rPr>
              <a:t>USD</a:t>
            </a:r>
            <a:r>
              <a:rPr lang="en-US" sz="2000" dirty="0" smtClean="0">
                <a:latin typeface="Cambria" pitchFamily="18" charset="0"/>
                <a:ea typeface="Calibri"/>
                <a:cs typeface="Arial"/>
              </a:rPr>
              <a:t> in 2012</a:t>
            </a:r>
            <a:r>
              <a:rPr lang="tr-TR" sz="2000" dirty="0" smtClean="0">
                <a:latin typeface="Cambria" pitchFamily="18" charset="0"/>
                <a:ea typeface="Calibri"/>
                <a:cs typeface="Arial"/>
              </a:rPr>
              <a:t>.</a:t>
            </a:r>
            <a:endParaRPr lang="tr-TR" sz="2000" dirty="0">
              <a:latin typeface="Cambria" pitchFamily="18" charset="0"/>
              <a:ea typeface="Calibri"/>
              <a:cs typeface="Arial"/>
            </a:endParaRPr>
          </a:p>
        </p:txBody>
      </p:sp>
      <p:graphicFrame>
        <p:nvGraphicFramePr>
          <p:cNvPr id="6" name="Chart 5"/>
          <p:cNvGraphicFramePr>
            <a:graphicFrameLocks/>
          </p:cNvGraphicFramePr>
          <p:nvPr>
            <p:extLst>
              <p:ext uri="{D42A27DB-BD31-4B8C-83A1-F6EECF244321}">
                <p14:modId xmlns:p14="http://schemas.microsoft.com/office/powerpoint/2010/main" val="1699710711"/>
              </p:ext>
            </p:extLst>
          </p:nvPr>
        </p:nvGraphicFramePr>
        <p:xfrm>
          <a:off x="438665" y="990600"/>
          <a:ext cx="8248135"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7458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57200" y="152400"/>
            <a:ext cx="8229600" cy="715962"/>
          </a:xfrm>
          <a:solidFill>
            <a:schemeClr val="tx2">
              <a:alpha val="35000"/>
            </a:schemeClr>
          </a:solidFill>
        </p:spPr>
        <p:txBody>
          <a:bodyPr vert="horz" lIns="91440" tIns="45720" rIns="91440" bIns="45720" rtlCol="0" anchor="ctr">
            <a:normAutofit fontScale="92500"/>
          </a:bodyPr>
          <a:lstStyle/>
          <a:p>
            <a:r>
              <a:rPr lang="en-US" sz="3600" dirty="0">
                <a:solidFill>
                  <a:srgbClr val="002060"/>
                </a:solidFill>
                <a:latin typeface="Palatino Linotype" pitchFamily="18" charset="0"/>
              </a:rPr>
              <a:t>Imports of Vaccines for Human Use</a:t>
            </a:r>
          </a:p>
        </p:txBody>
      </p:sp>
      <p:sp>
        <p:nvSpPr>
          <p:cNvPr id="7" name="Slide Number Placeholder 6"/>
          <p:cNvSpPr>
            <a:spLocks noGrp="1"/>
          </p:cNvSpPr>
          <p:nvPr>
            <p:ph type="sldNum" sz="quarter" idx="12"/>
          </p:nvPr>
        </p:nvSpPr>
        <p:spPr/>
        <p:txBody>
          <a:bodyPr/>
          <a:lstStyle/>
          <a:p>
            <a:fld id="{29B29680-4AA1-4D80-AB81-837069CB90DD}" type="slidenum">
              <a:rPr lang="en-US" smtClean="0"/>
              <a:pPr/>
              <a:t>24</a:t>
            </a:fld>
            <a:endParaRPr lang="en-US" dirty="0"/>
          </a:p>
        </p:txBody>
      </p:sp>
      <p:sp>
        <p:nvSpPr>
          <p:cNvPr id="8" name="Rectangle 7"/>
          <p:cNvSpPr/>
          <p:nvPr/>
        </p:nvSpPr>
        <p:spPr>
          <a:xfrm>
            <a:off x="599304" y="5181600"/>
            <a:ext cx="8077200" cy="1061829"/>
          </a:xfrm>
          <a:prstGeom prst="rect">
            <a:avLst/>
          </a:prstGeom>
        </p:spPr>
        <p:txBody>
          <a:bodyPr wrap="square">
            <a:spAutoFit/>
          </a:bodyPr>
          <a:lstStyle/>
          <a:p>
            <a:pPr algn="just">
              <a:spcAft>
                <a:spcPts val="600"/>
              </a:spcAft>
            </a:pPr>
            <a:r>
              <a:rPr lang="tr-TR" b="1" dirty="0">
                <a:latin typeface="Cambria" pitchFamily="18" charset="0"/>
                <a:ea typeface="Calibri"/>
                <a:cs typeface="Arial"/>
              </a:rPr>
              <a:t>OIC countries accounted </a:t>
            </a:r>
            <a:r>
              <a:rPr lang="tr-TR" b="1" dirty="0" smtClean="0">
                <a:latin typeface="Cambria" pitchFamily="18" charset="0"/>
                <a:ea typeface="Calibri"/>
                <a:cs typeface="Arial"/>
              </a:rPr>
              <a:t>for</a:t>
            </a:r>
            <a:r>
              <a:rPr lang="en-US" b="1" dirty="0" smtClean="0">
                <a:latin typeface="Cambria" pitchFamily="18" charset="0"/>
                <a:ea typeface="Calibri"/>
                <a:cs typeface="Arial"/>
              </a:rPr>
              <a:t> </a:t>
            </a:r>
            <a:r>
              <a:rPr lang="en-US" b="1" dirty="0" smtClean="0">
                <a:solidFill>
                  <a:srgbClr val="FF0000"/>
                </a:solidFill>
                <a:latin typeface="Cambria" pitchFamily="18" charset="0"/>
                <a:ea typeface="Calibri"/>
                <a:cs typeface="Arial"/>
              </a:rPr>
              <a:t>8</a:t>
            </a:r>
            <a:r>
              <a:rPr lang="tr-TR" b="1" dirty="0" smtClean="0">
                <a:solidFill>
                  <a:srgbClr val="FF0000"/>
                </a:solidFill>
                <a:latin typeface="Cambria" pitchFamily="18" charset="0"/>
                <a:ea typeface="Calibri"/>
                <a:cs typeface="Arial"/>
              </a:rPr>
              <a:t>% </a:t>
            </a:r>
            <a:r>
              <a:rPr lang="tr-TR" b="1" dirty="0">
                <a:latin typeface="Cambria" pitchFamily="18" charset="0"/>
                <a:ea typeface="Calibri"/>
                <a:cs typeface="Arial"/>
              </a:rPr>
              <a:t>in total world vaccine import</a:t>
            </a:r>
            <a:r>
              <a:rPr lang="en-US" b="1" dirty="0">
                <a:latin typeface="Cambria" pitchFamily="18" charset="0"/>
                <a:ea typeface="Calibri"/>
                <a:cs typeface="Arial"/>
              </a:rPr>
              <a:t>s</a:t>
            </a:r>
            <a:r>
              <a:rPr lang="tr-TR" b="1" dirty="0">
                <a:latin typeface="Cambria" pitchFamily="18" charset="0"/>
                <a:ea typeface="Calibri"/>
                <a:cs typeface="Arial"/>
              </a:rPr>
              <a:t> in </a:t>
            </a:r>
            <a:r>
              <a:rPr lang="tr-TR" b="1" dirty="0" smtClean="0">
                <a:latin typeface="Cambria" pitchFamily="18" charset="0"/>
                <a:ea typeface="Calibri"/>
                <a:cs typeface="Arial"/>
              </a:rPr>
              <a:t>20</a:t>
            </a:r>
            <a:r>
              <a:rPr lang="en-US" b="1" dirty="0" smtClean="0">
                <a:latin typeface="Cambria" pitchFamily="18" charset="0"/>
                <a:ea typeface="Calibri"/>
                <a:cs typeface="Arial"/>
              </a:rPr>
              <a:t>12. </a:t>
            </a:r>
            <a:endParaRPr lang="en-US" b="1" dirty="0">
              <a:latin typeface="Cambria" pitchFamily="18" charset="0"/>
              <a:ea typeface="Calibri"/>
              <a:cs typeface="Arial"/>
            </a:endParaRPr>
          </a:p>
          <a:p>
            <a:pPr algn="just">
              <a:spcAft>
                <a:spcPts val="600"/>
              </a:spcAft>
            </a:pPr>
            <a:r>
              <a:rPr lang="tr-TR" sz="2000" dirty="0" smtClean="0">
                <a:latin typeface="Cambria" pitchFamily="18" charset="0"/>
                <a:ea typeface="Calibri"/>
                <a:cs typeface="Arial"/>
              </a:rPr>
              <a:t>OIC </a:t>
            </a:r>
            <a:r>
              <a:rPr lang="tr-TR" sz="2000" dirty="0">
                <a:latin typeface="Cambria" pitchFamily="18" charset="0"/>
                <a:ea typeface="Calibri"/>
                <a:cs typeface="Arial"/>
              </a:rPr>
              <a:t>import</a:t>
            </a:r>
            <a:r>
              <a:rPr lang="en-US" sz="2000" dirty="0">
                <a:latin typeface="Cambria" pitchFamily="18" charset="0"/>
                <a:ea typeface="Calibri"/>
                <a:cs typeface="Arial"/>
              </a:rPr>
              <a:t>s</a:t>
            </a:r>
            <a:r>
              <a:rPr lang="tr-TR" sz="2000" dirty="0">
                <a:latin typeface="Cambria" pitchFamily="18" charset="0"/>
                <a:ea typeface="Calibri"/>
                <a:cs typeface="Arial"/>
              </a:rPr>
              <a:t> of vaccine recorded over </a:t>
            </a:r>
            <a:r>
              <a:rPr lang="tr-TR" sz="2000" dirty="0" smtClean="0">
                <a:solidFill>
                  <a:schemeClr val="accent6">
                    <a:lumMod val="50000"/>
                  </a:schemeClr>
                </a:solidFill>
                <a:latin typeface="Cambria" pitchFamily="18" charset="0"/>
                <a:ea typeface="Calibri"/>
                <a:cs typeface="Arial"/>
              </a:rPr>
              <a:t>1</a:t>
            </a:r>
            <a:r>
              <a:rPr lang="en-US" sz="2000" dirty="0" smtClean="0">
                <a:solidFill>
                  <a:schemeClr val="accent6">
                    <a:lumMod val="50000"/>
                  </a:schemeClr>
                </a:solidFill>
                <a:latin typeface="Cambria" pitchFamily="18" charset="0"/>
                <a:ea typeface="Calibri"/>
                <a:cs typeface="Arial"/>
              </a:rPr>
              <a:t>.5</a:t>
            </a:r>
            <a:r>
              <a:rPr lang="tr-TR" sz="2000" dirty="0" smtClean="0">
                <a:solidFill>
                  <a:schemeClr val="accent6">
                    <a:lumMod val="50000"/>
                  </a:schemeClr>
                </a:solidFill>
                <a:latin typeface="Cambria" pitchFamily="18" charset="0"/>
                <a:ea typeface="Calibri"/>
                <a:cs typeface="Arial"/>
              </a:rPr>
              <a:t> billion</a:t>
            </a:r>
            <a:r>
              <a:rPr lang="en-US" sz="2000" dirty="0" smtClean="0">
                <a:solidFill>
                  <a:schemeClr val="accent6">
                    <a:lumMod val="50000"/>
                  </a:schemeClr>
                </a:solidFill>
                <a:latin typeface="Cambria" pitchFamily="18" charset="0"/>
                <a:ea typeface="Calibri"/>
                <a:cs typeface="Arial"/>
              </a:rPr>
              <a:t>USD</a:t>
            </a:r>
            <a:r>
              <a:rPr lang="tr-TR" sz="2000" dirty="0" smtClean="0">
                <a:solidFill>
                  <a:schemeClr val="accent6">
                    <a:lumMod val="50000"/>
                  </a:schemeClr>
                </a:solidFill>
                <a:latin typeface="Cambria" pitchFamily="18" charset="0"/>
                <a:ea typeface="Calibri"/>
                <a:cs typeface="Arial"/>
              </a:rPr>
              <a:t> </a:t>
            </a:r>
            <a:r>
              <a:rPr lang="tr-TR" sz="2000" dirty="0" smtClean="0">
                <a:latin typeface="Cambria" pitchFamily="18" charset="0"/>
                <a:ea typeface="Calibri"/>
                <a:cs typeface="Arial"/>
              </a:rPr>
              <a:t>in 20</a:t>
            </a:r>
            <a:r>
              <a:rPr lang="en-US" sz="2000" dirty="0" smtClean="0">
                <a:latin typeface="Cambria" pitchFamily="18" charset="0"/>
                <a:ea typeface="Calibri"/>
                <a:cs typeface="Arial"/>
              </a:rPr>
              <a:t>12</a:t>
            </a:r>
            <a:r>
              <a:rPr lang="tr-TR" sz="2000" dirty="0" smtClean="0">
                <a:latin typeface="Cambria" pitchFamily="18" charset="0"/>
                <a:ea typeface="Calibri"/>
                <a:cs typeface="Arial"/>
              </a:rPr>
              <a:t> </a:t>
            </a:r>
            <a:r>
              <a:rPr lang="tr-TR" sz="2000" dirty="0">
                <a:latin typeface="Cambria" pitchFamily="18" charset="0"/>
                <a:ea typeface="Calibri"/>
                <a:cs typeface="Arial"/>
              </a:rPr>
              <a:t>which </a:t>
            </a:r>
            <a:r>
              <a:rPr lang="tr-TR" sz="2000" dirty="0" smtClean="0">
                <a:latin typeface="Cambria" pitchFamily="18" charset="0"/>
                <a:ea typeface="Calibri"/>
                <a:cs typeface="Arial"/>
              </a:rPr>
              <a:t>is</a:t>
            </a:r>
            <a:r>
              <a:rPr lang="en-US" sz="2000" dirty="0" smtClean="0">
                <a:latin typeface="Cambria" pitchFamily="18" charset="0"/>
                <a:ea typeface="Calibri"/>
                <a:cs typeface="Arial"/>
              </a:rPr>
              <a:t> almost</a:t>
            </a:r>
            <a:r>
              <a:rPr lang="tr-TR" sz="2000" dirty="0" smtClean="0">
                <a:latin typeface="Cambria" pitchFamily="18" charset="0"/>
                <a:ea typeface="Calibri"/>
                <a:cs typeface="Arial"/>
              </a:rPr>
              <a:t> </a:t>
            </a:r>
            <a:r>
              <a:rPr lang="tr-TR" sz="2000" b="1" dirty="0" smtClean="0">
                <a:solidFill>
                  <a:schemeClr val="accent6">
                    <a:lumMod val="50000"/>
                  </a:schemeClr>
                </a:solidFill>
                <a:latin typeface="Cambria" pitchFamily="18" charset="0"/>
                <a:ea typeface="Calibri"/>
                <a:cs typeface="Arial"/>
              </a:rPr>
              <a:t>1</a:t>
            </a:r>
            <a:r>
              <a:rPr lang="en-US" sz="2000" b="1" dirty="0" smtClean="0">
                <a:solidFill>
                  <a:schemeClr val="accent6">
                    <a:lumMod val="50000"/>
                  </a:schemeClr>
                </a:solidFill>
                <a:latin typeface="Cambria" pitchFamily="18" charset="0"/>
                <a:ea typeface="Calibri"/>
                <a:cs typeface="Arial"/>
              </a:rPr>
              <a:t>3</a:t>
            </a:r>
            <a:r>
              <a:rPr lang="tr-TR" sz="2000" b="1" dirty="0" smtClean="0">
                <a:solidFill>
                  <a:schemeClr val="accent6">
                    <a:lumMod val="50000"/>
                  </a:schemeClr>
                </a:solidFill>
                <a:latin typeface="Cambria" pitchFamily="18" charset="0"/>
                <a:ea typeface="Calibri"/>
                <a:cs typeface="Arial"/>
              </a:rPr>
              <a:t> </a:t>
            </a:r>
            <a:r>
              <a:rPr lang="tr-TR" sz="2000" b="1" dirty="0">
                <a:solidFill>
                  <a:schemeClr val="accent6">
                    <a:lumMod val="50000"/>
                  </a:schemeClr>
                </a:solidFill>
                <a:latin typeface="Cambria" pitchFamily="18" charset="0"/>
                <a:ea typeface="Calibri"/>
                <a:cs typeface="Arial"/>
              </a:rPr>
              <a:t>times</a:t>
            </a:r>
            <a:r>
              <a:rPr lang="tr-TR" sz="2000" b="1" dirty="0">
                <a:latin typeface="Cambria" pitchFamily="18" charset="0"/>
                <a:ea typeface="Calibri"/>
                <a:cs typeface="Arial"/>
              </a:rPr>
              <a:t> </a:t>
            </a:r>
            <a:r>
              <a:rPr lang="tr-TR" sz="2000" dirty="0">
                <a:latin typeface="Cambria" pitchFamily="18" charset="0"/>
                <a:ea typeface="Calibri"/>
                <a:cs typeface="Arial"/>
              </a:rPr>
              <a:t>higher than their exports.</a:t>
            </a:r>
          </a:p>
        </p:txBody>
      </p:sp>
      <p:graphicFrame>
        <p:nvGraphicFramePr>
          <p:cNvPr id="6" name="Chart 5"/>
          <p:cNvGraphicFramePr>
            <a:graphicFrameLocks/>
          </p:cNvGraphicFramePr>
          <p:nvPr>
            <p:extLst>
              <p:ext uri="{D42A27DB-BD31-4B8C-83A1-F6EECF244321}">
                <p14:modId xmlns:p14="http://schemas.microsoft.com/office/powerpoint/2010/main" val="324803241"/>
              </p:ext>
            </p:extLst>
          </p:nvPr>
        </p:nvGraphicFramePr>
        <p:xfrm>
          <a:off x="457200" y="1066800"/>
          <a:ext cx="8219304"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4421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1"/>
          </p:nvPr>
        </p:nvSpPr>
        <p:spPr>
          <a:xfrm>
            <a:off x="-1588" y="6656388"/>
            <a:ext cx="9145588" cy="201612"/>
          </a:xfrm>
          <a:solidFill>
            <a:schemeClr val="accent5">
              <a:lumMod val="20000"/>
              <a:lumOff val="80000"/>
            </a:schemeClr>
          </a:solidFill>
        </p:spPr>
        <p:txBody>
          <a:bodyPr/>
          <a:lstStyle/>
          <a:p>
            <a:pPr lvl="0">
              <a:defRPr/>
            </a:pPr>
            <a:endParaRPr lang="en-US" sz="1100" dirty="0">
              <a:solidFill>
                <a:prstClr val="black">
                  <a:tint val="75000"/>
                </a:prstClr>
              </a:solidFill>
              <a:latin typeface="Cambria" pitchFamily="18" charset="0"/>
            </a:endParaRPr>
          </a:p>
        </p:txBody>
      </p:sp>
      <p:sp>
        <p:nvSpPr>
          <p:cNvPr id="9" name="Rectangle 8"/>
          <p:cNvSpPr/>
          <p:nvPr/>
        </p:nvSpPr>
        <p:spPr>
          <a:xfrm>
            <a:off x="95250" y="0"/>
            <a:ext cx="9048750" cy="60960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0" y="0"/>
            <a:ext cx="95250" cy="6858000"/>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95250" y="0"/>
            <a:ext cx="95250" cy="609600"/>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90500" y="4763"/>
            <a:ext cx="114300" cy="452437"/>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8615" name="Content Placeholder 2"/>
          <p:cNvSpPr txBox="1">
            <a:spLocks/>
          </p:cNvSpPr>
          <p:nvPr/>
        </p:nvSpPr>
        <p:spPr bwMode="auto">
          <a:xfrm>
            <a:off x="266701" y="2286000"/>
            <a:ext cx="8572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Font typeface="Arial" charset="0"/>
              <a:buNone/>
            </a:pPr>
            <a:r>
              <a:rPr lang="en-US" sz="3200" dirty="0">
                <a:latin typeface="Constantia" pitchFamily="18" charset="0"/>
              </a:rPr>
              <a:t>Thank you</a:t>
            </a:r>
            <a:r>
              <a:rPr lang="tr-TR" sz="3200" dirty="0">
                <a:latin typeface="Constantia" pitchFamily="18" charset="0"/>
              </a:rPr>
              <a:t> for your attention!</a:t>
            </a:r>
            <a:endParaRPr lang="en-US" sz="3200" dirty="0">
              <a:latin typeface="Constantia" pitchFamily="18" charset="0"/>
            </a:endParaRPr>
          </a:p>
        </p:txBody>
      </p:sp>
      <p:sp>
        <p:nvSpPr>
          <p:cNvPr id="68617" name="Rectangle 9"/>
          <p:cNvSpPr>
            <a:spLocks noChangeArrowheads="1"/>
          </p:cNvSpPr>
          <p:nvPr/>
        </p:nvSpPr>
        <p:spPr bwMode="auto">
          <a:xfrm>
            <a:off x="228600" y="5715002"/>
            <a:ext cx="8915400" cy="39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tr-TR" sz="2400" b="1" dirty="0">
                <a:latin typeface="Constantia" pitchFamily="18" charset="0"/>
                <a:hlinkClick r:id="rId2"/>
              </a:rPr>
              <a:t>http://</a:t>
            </a:r>
            <a:r>
              <a:rPr lang="tr-TR" sz="2400" b="1" dirty="0" smtClean="0">
                <a:latin typeface="Constantia" pitchFamily="18" charset="0"/>
                <a:hlinkClick r:id="rId2"/>
              </a:rPr>
              <a:t>www.sesric.org</a:t>
            </a:r>
            <a:r>
              <a:rPr lang="en-US" sz="2400" b="1" dirty="0">
                <a:latin typeface="Constantia" pitchFamily="18" charset="0"/>
              </a:rPr>
              <a:t> </a:t>
            </a:r>
            <a:endParaRPr lang="tr-TR" sz="2400" b="1" dirty="0">
              <a:latin typeface="Constantia" pitchFamily="18" charset="0"/>
            </a:endParaRPr>
          </a:p>
        </p:txBody>
      </p:sp>
      <p:pic>
        <p:nvPicPr>
          <p:cNvPr id="12" name="Picture 1" descr="C:\Users\kenan\Desktop\Sesric\sesric-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3801" y="3429000"/>
            <a:ext cx="1477386" cy="14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8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73222"/>
            <a:ext cx="8229600" cy="752947"/>
          </a:xfrm>
        </p:spPr>
        <p:txBody>
          <a:bodyPr>
            <a:noAutofit/>
          </a:bodyPr>
          <a:lstStyle/>
          <a:p>
            <a:endParaRPr lang="en-US" sz="2000" dirty="0" smtClean="0">
              <a:latin typeface="Cambria" pitchFamily="18" charset="0"/>
            </a:endParaRPr>
          </a:p>
          <a:p>
            <a:endParaRPr lang="en-US" sz="2000" dirty="0" smtClean="0">
              <a:latin typeface="Cambria" pitchFamily="18" charset="0"/>
            </a:endParaRPr>
          </a:p>
          <a:p>
            <a:endParaRPr lang="en-US" sz="2000" dirty="0" smtClean="0">
              <a:latin typeface="Cambria" pitchFamily="18" charset="0"/>
            </a:endParaRPr>
          </a:p>
          <a:p>
            <a:endParaRPr lang="en-US" sz="2000" dirty="0" smtClean="0">
              <a:latin typeface="Cambria" pitchFamily="18" charset="0"/>
            </a:endParaRPr>
          </a:p>
          <a:p>
            <a:endParaRPr lang="en-US" sz="2000" dirty="0" smtClean="0">
              <a:latin typeface="Cambria" pitchFamily="18" charset="0"/>
            </a:endParaRPr>
          </a:p>
        </p:txBody>
      </p:sp>
      <p:sp>
        <p:nvSpPr>
          <p:cNvPr id="11" name="Title 1"/>
          <p:cNvSpPr txBox="1">
            <a:spLocks/>
          </p:cNvSpPr>
          <p:nvPr/>
        </p:nvSpPr>
        <p:spPr>
          <a:xfrm>
            <a:off x="446857" y="274638"/>
            <a:ext cx="8229600" cy="850106"/>
          </a:xfrm>
          <a:prstGeom prst="rect">
            <a:avLst/>
          </a:prstGeom>
        </p:spPr>
        <p:txBody>
          <a:bodyPr vert="horz" lIns="91440" tIns="45720" rIns="91440" bIns="45720" rtlCol="0" anchor="ctr">
            <a:noAutofit/>
          </a:bodyPr>
          <a:lstStyle>
            <a:lvl1pPr>
              <a:spcBef>
                <a:spcPct val="0"/>
              </a:spcBef>
              <a:buNone/>
              <a:defRPr sz="3600">
                <a:latin typeface="Cambria" pitchFamily="18" charset="0"/>
                <a:ea typeface="+mj-ea"/>
                <a:cs typeface="+mj-cs"/>
              </a:defRPr>
            </a:lvl1pPr>
          </a:lstStyle>
          <a:p>
            <a:r>
              <a:rPr lang="en-US" sz="2800" b="1" dirty="0" smtClean="0">
                <a:solidFill>
                  <a:srgbClr val="000000">
                    <a:lumMod val="50000"/>
                  </a:srgbClr>
                </a:solidFill>
              </a:rPr>
              <a:t>OIC-SHPA</a:t>
            </a:r>
            <a:r>
              <a:rPr lang="en-US" sz="2800" b="1" dirty="0">
                <a:solidFill>
                  <a:srgbClr val="000000">
                    <a:lumMod val="50000"/>
                  </a:srgbClr>
                </a:solidFill>
              </a:rPr>
              <a:t> </a:t>
            </a:r>
            <a:r>
              <a:rPr lang="en-US" sz="2800" b="1" dirty="0" smtClean="0">
                <a:solidFill>
                  <a:srgbClr val="000000">
                    <a:lumMod val="50000"/>
                  </a:srgbClr>
                </a:solidFill>
              </a:rPr>
              <a:t>2014-2023</a:t>
            </a:r>
          </a:p>
        </p:txBody>
      </p:sp>
      <p:sp>
        <p:nvSpPr>
          <p:cNvPr id="14" name="Rectangle 13"/>
          <p:cNvSpPr/>
          <p:nvPr/>
        </p:nvSpPr>
        <p:spPr>
          <a:xfrm>
            <a:off x="-2231" y="6669384"/>
            <a:ext cx="9144000" cy="216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7" name="Straight Connector 6"/>
          <p:cNvCxnSpPr/>
          <p:nvPr/>
        </p:nvCxnSpPr>
        <p:spPr>
          <a:xfrm>
            <a:off x="539552" y="980728"/>
            <a:ext cx="7704856"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7036521-A561-45A4-B47D-0D2CEBCEF92E}" type="slidenum">
              <a:rPr lang="tr-TR" sz="900" smtClean="0"/>
              <a:pPr/>
              <a:t>3</a:t>
            </a:fld>
            <a:endParaRPr lang="tr-TR" dirty="0"/>
          </a:p>
        </p:txBody>
      </p:sp>
      <p:sp>
        <p:nvSpPr>
          <p:cNvPr id="4" name="Rectangle 3"/>
          <p:cNvSpPr/>
          <p:nvPr/>
        </p:nvSpPr>
        <p:spPr>
          <a:xfrm>
            <a:off x="-2232" y="6543352"/>
            <a:ext cx="180020" cy="2340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9" name="Rectangle 8"/>
          <p:cNvSpPr/>
          <p:nvPr/>
        </p:nvSpPr>
        <p:spPr>
          <a:xfrm>
            <a:off x="539552" y="4495800"/>
            <a:ext cx="7776864" cy="1569660"/>
          </a:xfrm>
          <a:prstGeom prst="rect">
            <a:avLst/>
          </a:prstGeom>
          <a:solidFill>
            <a:schemeClr val="accent3">
              <a:lumMod val="20000"/>
              <a:lumOff val="80000"/>
            </a:schemeClr>
          </a:solidFill>
          <a:ln>
            <a:noFill/>
          </a:ln>
        </p:spPr>
        <p:txBody>
          <a:bodyPr wrap="square">
            <a:spAutoFit/>
          </a:bodyPr>
          <a:lstStyle/>
          <a:p>
            <a:r>
              <a:rPr lang="en-US" sz="2400" dirty="0" smtClean="0">
                <a:solidFill>
                  <a:srgbClr val="002060"/>
                </a:solidFill>
                <a:latin typeface="Cambria" pitchFamily="18" charset="0"/>
              </a:rPr>
              <a:t>OIC-SHPA aims to </a:t>
            </a:r>
            <a:r>
              <a:rPr lang="en-US" sz="2400" b="1" dirty="0" smtClean="0">
                <a:solidFill>
                  <a:srgbClr val="002060"/>
                </a:solidFill>
                <a:latin typeface="Cambria" pitchFamily="18" charset="0"/>
              </a:rPr>
              <a:t>strengthen health care delivery system </a:t>
            </a:r>
            <a:r>
              <a:rPr lang="en-US" sz="2400" dirty="0" smtClean="0">
                <a:solidFill>
                  <a:srgbClr val="002060"/>
                </a:solidFill>
                <a:latin typeface="Cambria" pitchFamily="18" charset="0"/>
              </a:rPr>
              <a:t>and </a:t>
            </a:r>
            <a:r>
              <a:rPr lang="en-US" sz="2400" b="1" dirty="0" smtClean="0">
                <a:solidFill>
                  <a:srgbClr val="002060"/>
                </a:solidFill>
                <a:latin typeface="Cambria" pitchFamily="18" charset="0"/>
              </a:rPr>
              <a:t>improve health situation</a:t>
            </a:r>
            <a:r>
              <a:rPr lang="en-US" sz="2400" dirty="0" smtClean="0">
                <a:solidFill>
                  <a:srgbClr val="002060"/>
                </a:solidFill>
                <a:latin typeface="Cambria" pitchFamily="18" charset="0"/>
              </a:rPr>
              <a:t> in OIC member countries especially </a:t>
            </a:r>
            <a:r>
              <a:rPr lang="en-US" sz="2400" b="1" dirty="0" smtClean="0">
                <a:solidFill>
                  <a:srgbClr val="002060"/>
                </a:solidFill>
                <a:latin typeface="Cambria" pitchFamily="18" charset="0"/>
              </a:rPr>
              <a:t>by facilitating and promoting intra-OIC transfer of knowledge and expertise</a:t>
            </a:r>
            <a:endParaRPr lang="en-US" sz="2400" dirty="0" smtClean="0">
              <a:solidFill>
                <a:srgbClr val="002060"/>
              </a:solidFill>
              <a:latin typeface="Cambria" pitchFamily="18" charset="0"/>
            </a:endParaRPr>
          </a:p>
        </p:txBody>
      </p:sp>
      <p:sp>
        <p:nvSpPr>
          <p:cNvPr id="10" name="Rectangle 9"/>
          <p:cNvSpPr/>
          <p:nvPr/>
        </p:nvSpPr>
        <p:spPr>
          <a:xfrm>
            <a:off x="539552" y="3048000"/>
            <a:ext cx="7776864" cy="1200329"/>
          </a:xfrm>
          <a:prstGeom prst="rect">
            <a:avLst/>
          </a:prstGeom>
          <a:solidFill>
            <a:schemeClr val="accent3">
              <a:lumMod val="20000"/>
              <a:lumOff val="80000"/>
            </a:schemeClr>
          </a:solidFill>
          <a:ln>
            <a:noFill/>
          </a:ln>
        </p:spPr>
        <p:txBody>
          <a:bodyPr wrap="square">
            <a:spAutoFit/>
          </a:bodyPr>
          <a:lstStyle/>
          <a:p>
            <a:r>
              <a:rPr lang="en-US" sz="2400" dirty="0" smtClean="0">
                <a:solidFill>
                  <a:srgbClr val="002060"/>
                </a:solidFill>
                <a:latin typeface="Cambria" pitchFamily="18" charset="0"/>
              </a:rPr>
              <a:t>OIC-SHPA is a </a:t>
            </a:r>
            <a:r>
              <a:rPr lang="en-US" sz="2400" b="1" dirty="0" smtClean="0">
                <a:solidFill>
                  <a:srgbClr val="002060"/>
                </a:solidFill>
                <a:latin typeface="Cambria" pitchFamily="18" charset="0"/>
              </a:rPr>
              <a:t>framework of cooperation </a:t>
            </a:r>
            <a:r>
              <a:rPr lang="en-US" sz="2400" dirty="0" smtClean="0">
                <a:solidFill>
                  <a:srgbClr val="002060"/>
                </a:solidFill>
                <a:latin typeface="Cambria" pitchFamily="18" charset="0"/>
              </a:rPr>
              <a:t>among </a:t>
            </a:r>
            <a:r>
              <a:rPr lang="en-US" sz="2400" b="1" dirty="0" smtClean="0">
                <a:solidFill>
                  <a:srgbClr val="002060"/>
                </a:solidFill>
                <a:latin typeface="Cambria" pitchFamily="18" charset="0"/>
              </a:rPr>
              <a:t>OIC member countries</a:t>
            </a:r>
            <a:r>
              <a:rPr lang="en-US" sz="2400" dirty="0" smtClean="0">
                <a:solidFill>
                  <a:srgbClr val="002060"/>
                </a:solidFill>
                <a:latin typeface="Cambria" pitchFamily="18" charset="0"/>
              </a:rPr>
              <a:t>, </a:t>
            </a:r>
            <a:r>
              <a:rPr lang="en-US" sz="2400" b="1" dirty="0" smtClean="0">
                <a:solidFill>
                  <a:srgbClr val="002060"/>
                </a:solidFill>
                <a:latin typeface="Cambria" pitchFamily="18" charset="0"/>
              </a:rPr>
              <a:t>relevant OIC institutions</a:t>
            </a:r>
            <a:r>
              <a:rPr lang="en-US" sz="2400" dirty="0" smtClean="0">
                <a:solidFill>
                  <a:srgbClr val="002060"/>
                </a:solidFill>
                <a:latin typeface="Cambria" pitchFamily="18" charset="0"/>
              </a:rPr>
              <a:t> and </a:t>
            </a:r>
            <a:r>
              <a:rPr lang="en-US" sz="2400" b="1" dirty="0" smtClean="0">
                <a:solidFill>
                  <a:srgbClr val="002060"/>
                </a:solidFill>
                <a:latin typeface="Cambria" pitchFamily="18" charset="0"/>
              </a:rPr>
              <a:t>international organizations </a:t>
            </a:r>
            <a:r>
              <a:rPr lang="en-US" sz="2400" dirty="0" smtClean="0">
                <a:solidFill>
                  <a:srgbClr val="002060"/>
                </a:solidFill>
                <a:latin typeface="Cambria" pitchFamily="18" charset="0"/>
              </a:rPr>
              <a:t>in the </a:t>
            </a:r>
            <a:r>
              <a:rPr lang="en-US" sz="2400" b="1" dirty="0" smtClean="0">
                <a:solidFill>
                  <a:srgbClr val="002060"/>
                </a:solidFill>
                <a:latin typeface="Cambria" pitchFamily="18" charset="0"/>
              </a:rPr>
              <a:t>domain of health</a:t>
            </a:r>
            <a:endParaRPr lang="en-US" sz="2400" dirty="0" smtClean="0">
              <a:solidFill>
                <a:srgbClr val="002060"/>
              </a:solidFill>
              <a:latin typeface="Cambria" pitchFamily="18" charset="0"/>
            </a:endParaRPr>
          </a:p>
        </p:txBody>
      </p:sp>
      <p:sp>
        <p:nvSpPr>
          <p:cNvPr id="12" name="Rectangle 11"/>
          <p:cNvSpPr/>
          <p:nvPr/>
        </p:nvSpPr>
        <p:spPr>
          <a:xfrm>
            <a:off x="539552" y="1124744"/>
            <a:ext cx="7776864" cy="1569660"/>
          </a:xfrm>
          <a:prstGeom prst="rect">
            <a:avLst/>
          </a:prstGeom>
          <a:solidFill>
            <a:schemeClr val="accent3">
              <a:lumMod val="20000"/>
              <a:lumOff val="80000"/>
            </a:schemeClr>
          </a:solidFill>
          <a:ln>
            <a:noFill/>
          </a:ln>
        </p:spPr>
        <p:txBody>
          <a:bodyPr wrap="square">
            <a:spAutoFit/>
          </a:bodyPr>
          <a:lstStyle/>
          <a:p>
            <a:r>
              <a:rPr lang="en-US" sz="2400" dirty="0">
                <a:solidFill>
                  <a:srgbClr val="002060"/>
                </a:solidFill>
                <a:latin typeface="Cambria" pitchFamily="18" charset="0"/>
              </a:rPr>
              <a:t>SESRIC </a:t>
            </a:r>
            <a:r>
              <a:rPr lang="en-US" sz="2400" dirty="0" smtClean="0">
                <a:solidFill>
                  <a:srgbClr val="002060"/>
                </a:solidFill>
                <a:latin typeface="Cambria" pitchFamily="18" charset="0"/>
              </a:rPr>
              <a:t> lead the preparation </a:t>
            </a:r>
            <a:r>
              <a:rPr lang="en-US" sz="2400" dirty="0">
                <a:solidFill>
                  <a:srgbClr val="002060"/>
                </a:solidFill>
                <a:latin typeface="Cambria" pitchFamily="18" charset="0"/>
              </a:rPr>
              <a:t>of </a:t>
            </a:r>
            <a:r>
              <a:rPr lang="en-US" sz="2400" dirty="0" smtClean="0">
                <a:solidFill>
                  <a:srgbClr val="002060"/>
                </a:solidFill>
                <a:latin typeface="Cambria" pitchFamily="18" charset="0"/>
              </a:rPr>
              <a:t>OIC-SHPA and </a:t>
            </a:r>
            <a:r>
              <a:rPr lang="en-US" sz="2400" dirty="0">
                <a:solidFill>
                  <a:srgbClr val="002060"/>
                </a:solidFill>
                <a:latin typeface="Cambria" pitchFamily="18" charset="0"/>
              </a:rPr>
              <a:t>its Implementation </a:t>
            </a:r>
            <a:r>
              <a:rPr lang="en-US" sz="2400" dirty="0" smtClean="0">
                <a:solidFill>
                  <a:srgbClr val="002060"/>
                </a:solidFill>
                <a:latin typeface="Cambria" pitchFamily="18" charset="0"/>
              </a:rPr>
              <a:t>Plan in collaboration with OIC member countries and Institutions and International Health organizations;</a:t>
            </a:r>
            <a:endParaRPr lang="en-US" sz="2400" dirty="0">
              <a:solidFill>
                <a:srgbClr val="002060"/>
              </a:solidFill>
              <a:latin typeface="Cambria" pitchFamily="18" charset="0"/>
            </a:endParaRPr>
          </a:p>
        </p:txBody>
      </p:sp>
    </p:spTree>
    <p:extLst>
      <p:ext uri="{BB962C8B-B14F-4D97-AF65-F5344CB8AC3E}">
        <p14:creationId xmlns:p14="http://schemas.microsoft.com/office/powerpoint/2010/main" val="13881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9"/>
                                          </p:stCondLst>
                                        </p:cTn>
                                        <p:tgtEl>
                                          <p:spTgt spid="9"/>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46857" y="274638"/>
            <a:ext cx="8229600" cy="850106"/>
          </a:xfrm>
          <a:prstGeom prst="rect">
            <a:avLst/>
          </a:prstGeom>
        </p:spPr>
        <p:txBody>
          <a:bodyPr vert="horz" lIns="91440" tIns="45720" rIns="91440" bIns="45720" rtlCol="0" anchor="ctr">
            <a:noAutofit/>
          </a:bodyPr>
          <a:lstStyle>
            <a:lvl1pPr>
              <a:spcBef>
                <a:spcPct val="0"/>
              </a:spcBef>
              <a:buNone/>
              <a:defRPr sz="3600">
                <a:latin typeface="Cambria" pitchFamily="18" charset="0"/>
                <a:ea typeface="+mj-ea"/>
                <a:cs typeface="+mj-cs"/>
              </a:defRPr>
            </a:lvl1pPr>
          </a:lstStyle>
          <a:p>
            <a:r>
              <a:rPr lang="en-US" sz="2800" b="1" dirty="0">
                <a:solidFill>
                  <a:srgbClr val="002060"/>
                </a:solidFill>
                <a:latin typeface="Cambria"/>
              </a:rPr>
              <a:t> </a:t>
            </a:r>
            <a:r>
              <a:rPr lang="en-US" sz="2800" b="1" dirty="0" smtClean="0">
                <a:solidFill>
                  <a:srgbClr val="002060"/>
                </a:solidFill>
                <a:latin typeface="Cambria"/>
              </a:rPr>
              <a:t>SIX Thematic </a:t>
            </a:r>
            <a:r>
              <a:rPr lang="en-US" sz="2800" b="1" dirty="0">
                <a:solidFill>
                  <a:srgbClr val="002060"/>
                </a:solidFill>
                <a:latin typeface="Cambria"/>
              </a:rPr>
              <a:t>Areas of Cooperation</a:t>
            </a:r>
          </a:p>
        </p:txBody>
      </p:sp>
      <p:sp>
        <p:nvSpPr>
          <p:cNvPr id="15" name="Rectangle 14"/>
          <p:cNvSpPr/>
          <p:nvPr/>
        </p:nvSpPr>
        <p:spPr>
          <a:xfrm>
            <a:off x="-2231" y="6669384"/>
            <a:ext cx="9144000" cy="216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7" name="Straight Connector 6"/>
          <p:cNvCxnSpPr/>
          <p:nvPr/>
        </p:nvCxnSpPr>
        <p:spPr>
          <a:xfrm>
            <a:off x="539552" y="980728"/>
            <a:ext cx="7704856"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7036521-A561-45A4-B47D-0D2CEBCEF92E}" type="slidenum">
              <a:rPr lang="tr-TR" sz="900" smtClean="0"/>
              <a:pPr/>
              <a:t>4</a:t>
            </a:fld>
            <a:endParaRPr lang="tr-TR" sz="900" dirty="0"/>
          </a:p>
        </p:txBody>
      </p:sp>
      <p:sp>
        <p:nvSpPr>
          <p:cNvPr id="9" name="Rectangle 8"/>
          <p:cNvSpPr/>
          <p:nvPr/>
        </p:nvSpPr>
        <p:spPr>
          <a:xfrm>
            <a:off x="-2232" y="6543352"/>
            <a:ext cx="180020" cy="2340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graphicFrame>
        <p:nvGraphicFramePr>
          <p:cNvPr id="23" name="Diagram 22"/>
          <p:cNvGraphicFramePr/>
          <p:nvPr>
            <p:extLst>
              <p:ext uri="{D42A27DB-BD31-4B8C-83A1-F6EECF244321}">
                <p14:modId xmlns:p14="http://schemas.microsoft.com/office/powerpoint/2010/main" val="3922486636"/>
              </p:ext>
            </p:extLst>
          </p:nvPr>
        </p:nvGraphicFramePr>
        <p:xfrm>
          <a:off x="1219915" y="1059744"/>
          <a:ext cx="6096000"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Heptagon 25"/>
          <p:cNvSpPr/>
          <p:nvPr/>
        </p:nvSpPr>
        <p:spPr>
          <a:xfrm>
            <a:off x="1973840" y="2286000"/>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2</a:t>
            </a:r>
            <a:endParaRPr lang="en-US" sz="2400" dirty="0">
              <a:solidFill>
                <a:prstClr val="white"/>
              </a:solidFill>
              <a:latin typeface="Cambria" pitchFamily="18" charset="0"/>
            </a:endParaRPr>
          </a:p>
        </p:txBody>
      </p:sp>
      <p:sp>
        <p:nvSpPr>
          <p:cNvPr id="27" name="Heptagon 26"/>
          <p:cNvSpPr/>
          <p:nvPr/>
        </p:nvSpPr>
        <p:spPr>
          <a:xfrm>
            <a:off x="2171074" y="3124200"/>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Cambria" pitchFamily="18" charset="0"/>
              </a:rPr>
              <a:t>3</a:t>
            </a:r>
          </a:p>
        </p:txBody>
      </p:sp>
      <p:sp>
        <p:nvSpPr>
          <p:cNvPr id="28" name="Heptagon 27"/>
          <p:cNvSpPr/>
          <p:nvPr/>
        </p:nvSpPr>
        <p:spPr>
          <a:xfrm>
            <a:off x="2232797" y="3962400"/>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latin typeface="Cambria" pitchFamily="18" charset="0"/>
              </a:rPr>
              <a:t>4</a:t>
            </a:r>
            <a:endParaRPr lang="en-US" sz="3600" b="1" dirty="0">
              <a:solidFill>
                <a:prstClr val="white"/>
              </a:solidFill>
              <a:latin typeface="Cambria" pitchFamily="18" charset="0"/>
            </a:endParaRPr>
          </a:p>
        </p:txBody>
      </p:sp>
      <p:sp>
        <p:nvSpPr>
          <p:cNvPr id="29" name="Heptagon 28"/>
          <p:cNvSpPr/>
          <p:nvPr/>
        </p:nvSpPr>
        <p:spPr>
          <a:xfrm>
            <a:off x="1973840" y="4876800"/>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5</a:t>
            </a:r>
            <a:endParaRPr lang="en-US" sz="2400" dirty="0">
              <a:solidFill>
                <a:prstClr val="white"/>
              </a:solidFill>
              <a:latin typeface="Cambria" pitchFamily="18" charset="0"/>
            </a:endParaRPr>
          </a:p>
        </p:txBody>
      </p:sp>
      <p:sp>
        <p:nvSpPr>
          <p:cNvPr id="30" name="Heptagon 29"/>
          <p:cNvSpPr/>
          <p:nvPr/>
        </p:nvSpPr>
        <p:spPr>
          <a:xfrm>
            <a:off x="1527111" y="5708708"/>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6</a:t>
            </a:r>
            <a:endParaRPr lang="en-US" sz="2400" dirty="0">
              <a:solidFill>
                <a:prstClr val="white"/>
              </a:solidFill>
              <a:latin typeface="Cambria" pitchFamily="18" charset="0"/>
            </a:endParaRPr>
          </a:p>
        </p:txBody>
      </p:sp>
      <p:sp>
        <p:nvSpPr>
          <p:cNvPr id="32" name="Heptagon 31"/>
          <p:cNvSpPr/>
          <p:nvPr/>
        </p:nvSpPr>
        <p:spPr>
          <a:xfrm>
            <a:off x="1481838" y="1444305"/>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1</a:t>
            </a:r>
            <a:endParaRPr lang="en-US" sz="2400" dirty="0">
              <a:solidFill>
                <a:prstClr val="white"/>
              </a:solidFill>
              <a:latin typeface="Cambria" pitchFamily="18" charset="0"/>
            </a:endParaRPr>
          </a:p>
        </p:txBody>
      </p:sp>
    </p:spTree>
    <p:extLst>
      <p:ext uri="{BB962C8B-B14F-4D97-AF65-F5344CB8AC3E}">
        <p14:creationId xmlns:p14="http://schemas.microsoft.com/office/powerpoint/2010/main" val="92056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7036521-A561-45A4-B47D-0D2CEBCEF92E}" type="slidenum">
              <a:rPr lang="tr-TR" smtClean="0"/>
              <a:pPr/>
              <a:t>5</a:t>
            </a:fld>
            <a:endParaRPr lang="tr-TR"/>
          </a:p>
        </p:txBody>
      </p:sp>
      <p:sp>
        <p:nvSpPr>
          <p:cNvPr id="6" name="Title 1"/>
          <p:cNvSpPr txBox="1">
            <a:spLocks/>
          </p:cNvSpPr>
          <p:nvPr/>
        </p:nvSpPr>
        <p:spPr>
          <a:xfrm>
            <a:off x="446857" y="260648"/>
            <a:ext cx="8229600" cy="850106"/>
          </a:xfrm>
          <a:prstGeom prst="rect">
            <a:avLst/>
          </a:prstGeom>
        </p:spPr>
        <p:txBody>
          <a:bodyPr vert="horz" lIns="91440" tIns="45720" rIns="91440" bIns="45720" rtlCol="0" anchor="ctr">
            <a:noAutofit/>
          </a:bodyPr>
          <a:lstStyle>
            <a:lvl1pPr>
              <a:spcBef>
                <a:spcPct val="0"/>
              </a:spcBef>
              <a:buNone/>
              <a:defRPr sz="3600">
                <a:latin typeface="Cambria" pitchFamily="18" charset="0"/>
                <a:ea typeface="+mj-ea"/>
                <a:cs typeface="+mj-cs"/>
              </a:defRPr>
            </a:lvl1pPr>
          </a:lstStyle>
          <a:p>
            <a:pPr>
              <a:spcBef>
                <a:spcPts val="0"/>
              </a:spcBef>
            </a:pPr>
            <a:r>
              <a:rPr lang="en-US" sz="2800" b="1" dirty="0" smtClean="0">
                <a:solidFill>
                  <a:srgbClr val="002060"/>
                </a:solidFill>
                <a:latin typeface="Cambria"/>
              </a:rPr>
              <a:t>Implementation Plan of the OIC-SHPA</a:t>
            </a:r>
            <a:endParaRPr lang="en-US" sz="2800" b="1" dirty="0">
              <a:solidFill>
                <a:srgbClr val="002060"/>
              </a:solidFill>
              <a:latin typeface="Cambria"/>
            </a:endParaRPr>
          </a:p>
        </p:txBody>
      </p:sp>
      <p:cxnSp>
        <p:nvCxnSpPr>
          <p:cNvPr id="7" name="Straight Connector 6"/>
          <p:cNvCxnSpPr/>
          <p:nvPr/>
        </p:nvCxnSpPr>
        <p:spPr>
          <a:xfrm>
            <a:off x="539552" y="980728"/>
            <a:ext cx="7704856"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sp>
        <p:nvSpPr>
          <p:cNvPr id="8" name="Slide Number Placeholder 1"/>
          <p:cNvSpPr txBox="1">
            <a:spLocks/>
          </p:cNvSpPr>
          <p:nvPr/>
        </p:nvSpPr>
        <p:spPr>
          <a:xfrm>
            <a:off x="6553201" y="6356352"/>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sz="900" dirty="0">
              <a:solidFill>
                <a:prstClr val="black">
                  <a:tint val="75000"/>
                </a:prstClr>
              </a:solidFill>
            </a:endParaRPr>
          </a:p>
        </p:txBody>
      </p:sp>
      <p:sp>
        <p:nvSpPr>
          <p:cNvPr id="9" name="Rectangle 8"/>
          <p:cNvSpPr/>
          <p:nvPr/>
        </p:nvSpPr>
        <p:spPr>
          <a:xfrm>
            <a:off x="-2231" y="6669384"/>
            <a:ext cx="9144000" cy="216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 name="Rectangle 9"/>
          <p:cNvSpPr/>
          <p:nvPr/>
        </p:nvSpPr>
        <p:spPr>
          <a:xfrm>
            <a:off x="-2232" y="6543352"/>
            <a:ext cx="180020" cy="2340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3" name="Content Placeholder 2"/>
          <p:cNvSpPr txBox="1">
            <a:spLocks/>
          </p:cNvSpPr>
          <p:nvPr/>
        </p:nvSpPr>
        <p:spPr>
          <a:xfrm>
            <a:off x="228600" y="1099045"/>
            <a:ext cx="4318272" cy="1633421"/>
          </a:xfrm>
          <a:prstGeom prst="rect">
            <a:avLst/>
          </a:prstGeom>
          <a:solidFill>
            <a:schemeClr val="accent3">
              <a:lumMod val="20000"/>
              <a:lumOff val="80000"/>
            </a:schemeClr>
          </a:solidFill>
        </p:spPr>
        <p:txBody>
          <a:bodyPr vert="horz" lIns="91440" tIns="45720" rIns="91440" bIns="45720" rtlCol="0">
            <a:noAutofit/>
          </a:bodyPr>
          <a:lstStyle>
            <a:lvl1pPr lvl="0" indent="0" defTabSz="457200">
              <a:spcBef>
                <a:spcPct val="20000"/>
              </a:spcBef>
              <a:buClr>
                <a:srgbClr val="A63212"/>
              </a:buClr>
              <a:buSzPct val="95000"/>
              <a:buFont typeface="Arial" pitchFamily="34" charset="0"/>
              <a:buNone/>
              <a:defRPr sz="2000" b="1">
                <a:solidFill>
                  <a:srgbClr val="990033"/>
                </a:solidFill>
                <a:latin typeface="Cambria" pitchFamily="18"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400"/>
            <a:r>
              <a:rPr lang="en-US" sz="2400" b="0" dirty="0" smtClean="0">
                <a:solidFill>
                  <a:srgbClr val="002060"/>
                </a:solidFill>
                <a:cs typeface="Arial" pitchFamily="34" charset="0"/>
              </a:rPr>
              <a:t>Implementation Plan  is based on OIC-SHPA  findings and describes actions/activities under each TA with:</a:t>
            </a:r>
          </a:p>
        </p:txBody>
      </p:sp>
      <p:sp>
        <p:nvSpPr>
          <p:cNvPr id="11" name="Content Placeholder 2"/>
          <p:cNvSpPr txBox="1">
            <a:spLocks/>
          </p:cNvSpPr>
          <p:nvPr/>
        </p:nvSpPr>
        <p:spPr>
          <a:xfrm>
            <a:off x="228600" y="2819400"/>
            <a:ext cx="4332915" cy="1143000"/>
          </a:xfrm>
          <a:prstGeom prst="rect">
            <a:avLst/>
          </a:prstGeom>
          <a:solidFill>
            <a:schemeClr val="accent2">
              <a:lumMod val="20000"/>
              <a:lumOff val="80000"/>
            </a:schemeClr>
          </a:solidFill>
        </p:spPr>
        <p:txBody>
          <a:bodyPr vert="horz" lIns="91440" tIns="45720" rIns="91440" bIns="45720" rtlCol="0">
            <a:noAutofit/>
          </a:bodyPr>
          <a:lstStyle>
            <a:lvl1pPr lvl="0" indent="0" defTabSz="457200">
              <a:spcBef>
                <a:spcPct val="20000"/>
              </a:spcBef>
              <a:buClr>
                <a:srgbClr val="A63212"/>
              </a:buClr>
              <a:buSzPct val="95000"/>
              <a:buFont typeface="Arial" pitchFamily="34" charset="0"/>
              <a:buNone/>
              <a:defRPr sz="2000" b="1">
                <a:solidFill>
                  <a:srgbClr val="990033"/>
                </a:solidFill>
                <a:latin typeface="Cambria" pitchFamily="18"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400"/>
            <a:r>
              <a:rPr lang="en-US" sz="2400" b="0" dirty="0" err="1" smtClean="0">
                <a:solidFill>
                  <a:srgbClr val="404040">
                    <a:lumMod val="50000"/>
                  </a:srgbClr>
                </a:solidFill>
                <a:cs typeface="Arial" pitchFamily="34" charset="0"/>
              </a:rPr>
              <a:t>i</a:t>
            </a:r>
            <a:r>
              <a:rPr lang="en-US" sz="2400" b="0" dirty="0" smtClean="0">
                <a:solidFill>
                  <a:srgbClr val="404040">
                    <a:lumMod val="50000"/>
                  </a:srgbClr>
                </a:solidFill>
                <a:cs typeface="Arial" pitchFamily="34" charset="0"/>
              </a:rPr>
              <a:t>- Timeline for their implementation (short, medium and long term)</a:t>
            </a:r>
          </a:p>
        </p:txBody>
      </p:sp>
      <p:sp>
        <p:nvSpPr>
          <p:cNvPr id="12" name="Content Placeholder 2"/>
          <p:cNvSpPr txBox="1">
            <a:spLocks/>
          </p:cNvSpPr>
          <p:nvPr/>
        </p:nvSpPr>
        <p:spPr>
          <a:xfrm>
            <a:off x="228600" y="4038600"/>
            <a:ext cx="4318271" cy="1143000"/>
          </a:xfrm>
          <a:prstGeom prst="rect">
            <a:avLst/>
          </a:prstGeom>
          <a:solidFill>
            <a:schemeClr val="accent2">
              <a:lumMod val="20000"/>
              <a:lumOff val="80000"/>
            </a:schemeClr>
          </a:solidFill>
        </p:spPr>
        <p:txBody>
          <a:bodyPr vert="horz" lIns="91440" tIns="45720" rIns="91440" bIns="45720" rtlCol="0">
            <a:noAutofit/>
          </a:bodyPr>
          <a:lstStyle>
            <a:defPPr>
              <a:defRPr lang="en-US"/>
            </a:defPPr>
            <a:lvl1pPr lvl="0" indent="0">
              <a:spcBef>
                <a:spcPct val="20000"/>
              </a:spcBef>
              <a:buClr>
                <a:srgbClr val="A63212"/>
              </a:buClr>
              <a:buSzPct val="95000"/>
              <a:buFont typeface="Arial" pitchFamily="34" charset="0"/>
              <a:buNone/>
              <a:defRPr sz="2400" b="0">
                <a:solidFill>
                  <a:schemeClr val="bg1"/>
                </a:solidFill>
                <a:latin typeface="Cambria" pitchFamily="18" charset="0"/>
                <a:cs typeface="Arial"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solidFill>
                  <a:srgbClr val="404040">
                    <a:lumMod val="50000"/>
                  </a:srgbClr>
                </a:solidFill>
              </a:rPr>
              <a:t>ii- Key </a:t>
            </a:r>
            <a:r>
              <a:rPr lang="en-US" dirty="0">
                <a:solidFill>
                  <a:srgbClr val="404040">
                    <a:lumMod val="50000"/>
                  </a:srgbClr>
                </a:solidFill>
              </a:rPr>
              <a:t>Performance Indicators (KPIs) to monitor the implementation</a:t>
            </a:r>
          </a:p>
        </p:txBody>
      </p:sp>
      <p:sp>
        <p:nvSpPr>
          <p:cNvPr id="14" name="Content Placeholder 2"/>
          <p:cNvSpPr txBox="1">
            <a:spLocks/>
          </p:cNvSpPr>
          <p:nvPr/>
        </p:nvSpPr>
        <p:spPr>
          <a:xfrm>
            <a:off x="228600" y="5305904"/>
            <a:ext cx="4332914" cy="1233010"/>
          </a:xfrm>
          <a:prstGeom prst="rect">
            <a:avLst/>
          </a:prstGeom>
          <a:solidFill>
            <a:schemeClr val="accent2">
              <a:lumMod val="20000"/>
              <a:lumOff val="80000"/>
            </a:schemeClr>
          </a:solidFill>
        </p:spPr>
        <p:txBody>
          <a:bodyPr vert="horz" lIns="91440" tIns="45720" rIns="91440" bIns="45720" rtlCol="0">
            <a:noAutofit/>
          </a:bodyPr>
          <a:lstStyle>
            <a:defPPr>
              <a:defRPr lang="en-US"/>
            </a:defPPr>
            <a:lvl1pPr lvl="0" indent="0">
              <a:spcBef>
                <a:spcPct val="20000"/>
              </a:spcBef>
              <a:buClr>
                <a:srgbClr val="A63212"/>
              </a:buClr>
              <a:buSzPct val="95000"/>
              <a:buFont typeface="Arial" pitchFamily="34" charset="0"/>
              <a:buNone/>
              <a:defRPr sz="2400" b="0">
                <a:solidFill>
                  <a:schemeClr val="bg1"/>
                </a:solidFill>
                <a:latin typeface="Cambria" pitchFamily="18" charset="0"/>
                <a:cs typeface="Arial"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solidFill>
                  <a:srgbClr val="404040">
                    <a:lumMod val="50000"/>
                  </a:srgbClr>
                </a:solidFill>
              </a:rPr>
              <a:t>i</a:t>
            </a:r>
            <a:r>
              <a:rPr lang="en-US" dirty="0" smtClean="0">
                <a:solidFill>
                  <a:srgbClr val="404040">
                    <a:lumMod val="50000"/>
                  </a:srgbClr>
                </a:solidFill>
              </a:rPr>
              <a:t>ii- Implementing </a:t>
            </a:r>
            <a:r>
              <a:rPr lang="en-US" dirty="0">
                <a:solidFill>
                  <a:srgbClr val="404040">
                    <a:lumMod val="50000"/>
                  </a:srgbClr>
                </a:solidFill>
              </a:rPr>
              <a:t>partners (both national and international institutions)</a:t>
            </a:r>
            <a:endParaRPr lang="tr-TR" dirty="0">
              <a:solidFill>
                <a:srgbClr val="404040">
                  <a:lumMod val="50000"/>
                </a:srgbClr>
              </a:solidFill>
            </a:endParaRPr>
          </a:p>
        </p:txBody>
      </p:sp>
      <p:sp>
        <p:nvSpPr>
          <p:cNvPr id="17" name="Oval 16"/>
          <p:cNvSpPr/>
          <p:nvPr/>
        </p:nvSpPr>
        <p:spPr>
          <a:xfrm>
            <a:off x="6660569" y="2310014"/>
            <a:ext cx="426686" cy="3569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7201585" y="2286001"/>
            <a:ext cx="914638" cy="3569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6132373" y="1110754"/>
            <a:ext cx="154574" cy="2608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1346"/>
          <a:stretch/>
        </p:blipFill>
        <p:spPr bwMode="auto">
          <a:xfrm>
            <a:off x="4267200" y="1066800"/>
            <a:ext cx="487456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267200" y="1737924"/>
            <a:ext cx="101822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400800" y="1698076"/>
            <a:ext cx="533400" cy="268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239000" y="1714854"/>
            <a:ext cx="1005408" cy="251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458200" y="1661724"/>
            <a:ext cx="609600" cy="251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11940" y="2234268"/>
            <a:ext cx="564860" cy="20413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569" y="4128327"/>
            <a:ext cx="4829829" cy="235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Oval 27"/>
          <p:cNvSpPr/>
          <p:nvPr/>
        </p:nvSpPr>
        <p:spPr>
          <a:xfrm>
            <a:off x="4267200" y="4191000"/>
            <a:ext cx="1524000" cy="20413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07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46857" y="274638"/>
            <a:ext cx="8229600" cy="850106"/>
          </a:xfrm>
          <a:prstGeom prst="rect">
            <a:avLst/>
          </a:prstGeom>
        </p:spPr>
        <p:txBody>
          <a:bodyPr vert="horz" lIns="91440" tIns="45720" rIns="91440" bIns="45720" rtlCol="0" anchor="ctr">
            <a:noAutofit/>
          </a:bodyPr>
          <a:lstStyle>
            <a:lvl1pPr>
              <a:spcBef>
                <a:spcPct val="0"/>
              </a:spcBef>
              <a:buNone/>
              <a:defRPr sz="3600">
                <a:latin typeface="Cambria" pitchFamily="18" charset="0"/>
                <a:ea typeface="+mj-ea"/>
                <a:cs typeface="+mj-cs"/>
              </a:defRPr>
            </a:lvl1pPr>
          </a:lstStyle>
          <a:p>
            <a:r>
              <a:rPr lang="en-US" sz="2800" b="1" dirty="0">
                <a:solidFill>
                  <a:srgbClr val="002060"/>
                </a:solidFill>
                <a:latin typeface="Cambria"/>
              </a:rPr>
              <a:t>Thematic area 4: </a:t>
            </a:r>
            <a:r>
              <a:rPr lang="en-US" sz="2000" b="1" dirty="0">
                <a:solidFill>
                  <a:srgbClr val="002060"/>
                </a:solidFill>
                <a:latin typeface="Cambria"/>
              </a:rPr>
              <a:t>Medicine, Vaccine and Medical Technologies </a:t>
            </a:r>
          </a:p>
        </p:txBody>
      </p:sp>
      <p:sp>
        <p:nvSpPr>
          <p:cNvPr id="15" name="Rectangle 14"/>
          <p:cNvSpPr/>
          <p:nvPr/>
        </p:nvSpPr>
        <p:spPr>
          <a:xfrm>
            <a:off x="-2231" y="6669384"/>
            <a:ext cx="9144000" cy="216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7" name="Straight Connector 6"/>
          <p:cNvCxnSpPr/>
          <p:nvPr/>
        </p:nvCxnSpPr>
        <p:spPr>
          <a:xfrm>
            <a:off x="539552" y="980728"/>
            <a:ext cx="7704856"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7036521-A561-45A4-B47D-0D2CEBCEF92E}" type="slidenum">
              <a:rPr lang="tr-TR" sz="900" smtClean="0"/>
              <a:pPr/>
              <a:t>6</a:t>
            </a:fld>
            <a:endParaRPr lang="tr-TR" sz="900" dirty="0"/>
          </a:p>
        </p:txBody>
      </p:sp>
      <p:sp>
        <p:nvSpPr>
          <p:cNvPr id="9" name="Rectangle 8"/>
          <p:cNvSpPr/>
          <p:nvPr/>
        </p:nvSpPr>
        <p:spPr>
          <a:xfrm>
            <a:off x="-2232" y="6543352"/>
            <a:ext cx="180020" cy="2340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6" name="Heptagon 25"/>
          <p:cNvSpPr/>
          <p:nvPr/>
        </p:nvSpPr>
        <p:spPr>
          <a:xfrm>
            <a:off x="1973840" y="2286000"/>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2</a:t>
            </a:r>
            <a:endParaRPr lang="en-US" sz="2400" dirty="0">
              <a:solidFill>
                <a:prstClr val="white"/>
              </a:solidFill>
              <a:latin typeface="Cambria" pitchFamily="18" charset="0"/>
            </a:endParaRPr>
          </a:p>
        </p:txBody>
      </p:sp>
      <p:sp>
        <p:nvSpPr>
          <p:cNvPr id="27" name="Heptagon 26"/>
          <p:cNvSpPr/>
          <p:nvPr/>
        </p:nvSpPr>
        <p:spPr>
          <a:xfrm>
            <a:off x="2171074" y="3124200"/>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Cambria" pitchFamily="18" charset="0"/>
              </a:rPr>
              <a:t>3</a:t>
            </a:r>
          </a:p>
        </p:txBody>
      </p:sp>
      <p:sp>
        <p:nvSpPr>
          <p:cNvPr id="28" name="Heptagon 27"/>
          <p:cNvSpPr/>
          <p:nvPr/>
        </p:nvSpPr>
        <p:spPr>
          <a:xfrm>
            <a:off x="2232797" y="3962400"/>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4</a:t>
            </a:r>
            <a:endParaRPr lang="en-US" sz="2400" dirty="0">
              <a:solidFill>
                <a:prstClr val="white"/>
              </a:solidFill>
              <a:latin typeface="Cambria" pitchFamily="18" charset="0"/>
            </a:endParaRPr>
          </a:p>
        </p:txBody>
      </p:sp>
      <p:sp>
        <p:nvSpPr>
          <p:cNvPr id="29" name="Heptagon 28"/>
          <p:cNvSpPr/>
          <p:nvPr/>
        </p:nvSpPr>
        <p:spPr>
          <a:xfrm>
            <a:off x="1973840" y="4876800"/>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5</a:t>
            </a:r>
            <a:endParaRPr lang="en-US" sz="2400" dirty="0">
              <a:solidFill>
                <a:prstClr val="white"/>
              </a:solidFill>
              <a:latin typeface="Cambria" pitchFamily="18" charset="0"/>
            </a:endParaRPr>
          </a:p>
        </p:txBody>
      </p:sp>
      <p:sp>
        <p:nvSpPr>
          <p:cNvPr id="30" name="Heptagon 29"/>
          <p:cNvSpPr/>
          <p:nvPr/>
        </p:nvSpPr>
        <p:spPr>
          <a:xfrm>
            <a:off x="1527111" y="5708708"/>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6</a:t>
            </a:r>
            <a:endParaRPr lang="en-US" sz="2400" dirty="0">
              <a:solidFill>
                <a:prstClr val="white"/>
              </a:solidFill>
              <a:latin typeface="Cambria" pitchFamily="18" charset="0"/>
            </a:endParaRPr>
          </a:p>
        </p:txBody>
      </p:sp>
      <p:sp>
        <p:nvSpPr>
          <p:cNvPr id="32" name="Heptagon 31"/>
          <p:cNvSpPr/>
          <p:nvPr/>
        </p:nvSpPr>
        <p:spPr>
          <a:xfrm>
            <a:off x="1481838" y="1444305"/>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1</a:t>
            </a:r>
            <a:endParaRPr lang="en-US" sz="2400" dirty="0">
              <a:solidFill>
                <a:prstClr val="white"/>
              </a:solidFill>
              <a:latin typeface="Cambria" pitchFamily="18" charset="0"/>
            </a:endParaRPr>
          </a:p>
        </p:txBody>
      </p:sp>
      <p:sp>
        <p:nvSpPr>
          <p:cNvPr id="3" name="Rectangle 2"/>
          <p:cNvSpPr/>
          <p:nvPr/>
        </p:nvSpPr>
        <p:spPr>
          <a:xfrm>
            <a:off x="539552" y="1198245"/>
            <a:ext cx="7774904" cy="5701561"/>
          </a:xfrm>
          <a:prstGeom prst="rect">
            <a:avLst/>
          </a:prstGeom>
        </p:spPr>
        <p:txBody>
          <a:bodyPr wrap="square">
            <a:spAutoFit/>
          </a:bodyPr>
          <a:lstStyle/>
          <a:p>
            <a:pPr marL="342900" lvl="0" indent="-342900">
              <a:buFont typeface="Arial" pitchFamily="34" charset="0"/>
              <a:buChar char="•"/>
            </a:pPr>
            <a:r>
              <a:rPr lang="en-US" sz="2400" b="1" dirty="0" smtClean="0">
                <a:latin typeface="Cambria" pitchFamily="18" charset="0"/>
              </a:rPr>
              <a:t>focuses</a:t>
            </a:r>
            <a:r>
              <a:rPr lang="en-US" sz="2400" dirty="0" smtClean="0">
                <a:latin typeface="Cambria" pitchFamily="18" charset="0"/>
              </a:rPr>
              <a:t> </a:t>
            </a:r>
            <a:r>
              <a:rPr lang="en-US" sz="2400" dirty="0">
                <a:latin typeface="Cambria" pitchFamily="18" charset="0"/>
              </a:rPr>
              <a:t>at medicines and vaccines manufacturing, monitoring and evaluation mechanisms and promotion of research and development (R&amp;D) and </a:t>
            </a:r>
            <a:r>
              <a:rPr lang="en-US" sz="2400" dirty="0" smtClean="0">
                <a:latin typeface="Cambria" pitchFamily="18" charset="0"/>
              </a:rPr>
              <a:t>innovation. </a:t>
            </a:r>
          </a:p>
          <a:p>
            <a:pPr lvl="0"/>
            <a:endParaRPr lang="en-US" sz="1200" dirty="0" smtClean="0">
              <a:latin typeface="Cambria" pitchFamily="18" charset="0"/>
            </a:endParaRPr>
          </a:p>
          <a:p>
            <a:pPr marL="342900" lvl="0" indent="-342900">
              <a:buFont typeface="Arial" pitchFamily="34" charset="0"/>
              <a:buChar char="•"/>
            </a:pPr>
            <a:r>
              <a:rPr lang="en-US" sz="2400" b="1" dirty="0" smtClean="0">
                <a:latin typeface="Cambria" pitchFamily="18" charset="0"/>
              </a:rPr>
              <a:t>proposes </a:t>
            </a:r>
            <a:r>
              <a:rPr lang="en-US" sz="2400" b="1" dirty="0">
                <a:latin typeface="Cambria" pitchFamily="18" charset="0"/>
              </a:rPr>
              <a:t>four </a:t>
            </a:r>
            <a:r>
              <a:rPr lang="en-US" sz="2400" b="1" dirty="0" err="1">
                <a:latin typeface="Cambria" pitchFamily="18" charset="0"/>
              </a:rPr>
              <a:t>programmes</a:t>
            </a:r>
            <a:r>
              <a:rPr lang="en-US" sz="2400" b="1" dirty="0">
                <a:latin typeface="Cambria" pitchFamily="18" charset="0"/>
              </a:rPr>
              <a:t> of action</a:t>
            </a:r>
            <a:r>
              <a:rPr lang="en-US" sz="2400" dirty="0">
                <a:latin typeface="Cambria" pitchFamily="18" charset="0"/>
              </a:rPr>
              <a:t> with several actions and activities</a:t>
            </a:r>
            <a:r>
              <a:rPr lang="en-US" sz="2400" dirty="0" smtClean="0">
                <a:latin typeface="Cambria" pitchFamily="18" charset="0"/>
              </a:rPr>
              <a:t>:</a:t>
            </a:r>
          </a:p>
          <a:p>
            <a:pPr lvl="0"/>
            <a:endParaRPr lang="en-US" sz="1050" dirty="0">
              <a:latin typeface="Cambria" pitchFamily="18" charset="0"/>
            </a:endParaRPr>
          </a:p>
          <a:p>
            <a:r>
              <a:rPr lang="en-US" sz="2400" b="1" dirty="0">
                <a:latin typeface="Cambria" pitchFamily="18" charset="0"/>
              </a:rPr>
              <a:t>PA–1</a:t>
            </a:r>
            <a:r>
              <a:rPr lang="en-US" sz="2400" dirty="0">
                <a:latin typeface="Cambria" pitchFamily="18" charset="0"/>
              </a:rPr>
              <a:t> Enhancing Monitoring and Evaluation </a:t>
            </a:r>
            <a:r>
              <a:rPr lang="en-US" sz="2400" dirty="0" smtClean="0">
                <a:latin typeface="Cambria" pitchFamily="18" charset="0"/>
              </a:rPr>
              <a:t>Mechanisms</a:t>
            </a:r>
          </a:p>
          <a:p>
            <a:endParaRPr lang="en-US" sz="800" dirty="0">
              <a:latin typeface="Cambria" pitchFamily="18" charset="0"/>
            </a:endParaRPr>
          </a:p>
          <a:p>
            <a:r>
              <a:rPr lang="en-US" sz="2400" b="1" dirty="0">
                <a:latin typeface="Cambria" pitchFamily="18" charset="0"/>
              </a:rPr>
              <a:t>PA–2 </a:t>
            </a:r>
            <a:r>
              <a:rPr lang="en-US" sz="2400" dirty="0">
                <a:latin typeface="Cambria" pitchFamily="18" charset="0"/>
              </a:rPr>
              <a:t>Supporting Local Production of Medicine and </a:t>
            </a:r>
            <a:r>
              <a:rPr lang="en-US" sz="2400" dirty="0" smtClean="0">
                <a:latin typeface="Cambria" pitchFamily="18" charset="0"/>
              </a:rPr>
              <a:t>Vaccines</a:t>
            </a:r>
          </a:p>
          <a:p>
            <a:endParaRPr lang="en-US" sz="800" dirty="0">
              <a:latin typeface="Cambria" pitchFamily="18" charset="0"/>
            </a:endParaRPr>
          </a:p>
          <a:p>
            <a:r>
              <a:rPr lang="en-US" sz="2400" b="1" dirty="0">
                <a:latin typeface="Cambria" pitchFamily="18" charset="0"/>
              </a:rPr>
              <a:t>PA–3 </a:t>
            </a:r>
            <a:r>
              <a:rPr lang="en-US" sz="2400" dirty="0">
                <a:latin typeface="Cambria" pitchFamily="18" charset="0"/>
              </a:rPr>
              <a:t>Promoting Research and Development (R&amp;D) in Health-related </a:t>
            </a:r>
            <a:r>
              <a:rPr lang="en-US" sz="2400" dirty="0" smtClean="0">
                <a:latin typeface="Cambria" pitchFamily="18" charset="0"/>
              </a:rPr>
              <a:t>fields</a:t>
            </a:r>
          </a:p>
          <a:p>
            <a:endParaRPr lang="en-US" sz="800" dirty="0">
              <a:latin typeface="Cambria" pitchFamily="18" charset="0"/>
            </a:endParaRPr>
          </a:p>
          <a:p>
            <a:r>
              <a:rPr lang="en-US" sz="2400" b="1" dirty="0">
                <a:latin typeface="Cambria" pitchFamily="18" charset="0"/>
              </a:rPr>
              <a:t>PA–4 </a:t>
            </a:r>
            <a:r>
              <a:rPr lang="en-US" sz="2400" dirty="0">
                <a:latin typeface="Cambria" pitchFamily="18" charset="0"/>
              </a:rPr>
              <a:t>Increasing the Availability of Essential Medicines, Vaccines and Technologies</a:t>
            </a:r>
          </a:p>
          <a:p>
            <a:r>
              <a:rPr lang="en-US" dirty="0"/>
              <a:t> </a:t>
            </a:r>
          </a:p>
        </p:txBody>
      </p:sp>
    </p:spTree>
    <p:extLst>
      <p:ext uri="{BB962C8B-B14F-4D97-AF65-F5344CB8AC3E}">
        <p14:creationId xmlns:p14="http://schemas.microsoft.com/office/powerpoint/2010/main" val="330956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46857" y="274638"/>
            <a:ext cx="8229600" cy="850106"/>
          </a:xfrm>
          <a:prstGeom prst="rect">
            <a:avLst/>
          </a:prstGeom>
        </p:spPr>
        <p:txBody>
          <a:bodyPr vert="horz" lIns="91440" tIns="45720" rIns="91440" bIns="45720" rtlCol="0" anchor="ctr">
            <a:noAutofit/>
          </a:bodyPr>
          <a:lstStyle>
            <a:lvl1pPr>
              <a:spcBef>
                <a:spcPct val="0"/>
              </a:spcBef>
              <a:buNone/>
              <a:defRPr sz="3600">
                <a:latin typeface="Cambria" pitchFamily="18" charset="0"/>
                <a:ea typeface="+mj-ea"/>
                <a:cs typeface="+mj-cs"/>
              </a:defRPr>
            </a:lvl1pPr>
          </a:lstStyle>
          <a:p>
            <a:r>
              <a:rPr lang="en-US" sz="2800" b="1" dirty="0">
                <a:solidFill>
                  <a:srgbClr val="002060"/>
                </a:solidFill>
                <a:latin typeface="Cambria"/>
              </a:rPr>
              <a:t>Thematic area 4: </a:t>
            </a:r>
            <a:r>
              <a:rPr lang="en-US" sz="2000" b="1" dirty="0">
                <a:solidFill>
                  <a:srgbClr val="002060"/>
                </a:solidFill>
                <a:latin typeface="Cambria"/>
              </a:rPr>
              <a:t>Medicine, Vaccine and Medical Technologies </a:t>
            </a:r>
          </a:p>
        </p:txBody>
      </p:sp>
      <p:sp>
        <p:nvSpPr>
          <p:cNvPr id="15" name="Rectangle 14"/>
          <p:cNvSpPr/>
          <p:nvPr/>
        </p:nvSpPr>
        <p:spPr>
          <a:xfrm>
            <a:off x="-2231" y="6669384"/>
            <a:ext cx="9144000" cy="216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7" name="Straight Connector 6"/>
          <p:cNvCxnSpPr/>
          <p:nvPr/>
        </p:nvCxnSpPr>
        <p:spPr>
          <a:xfrm>
            <a:off x="539552" y="980728"/>
            <a:ext cx="7704856"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7036521-A561-45A4-B47D-0D2CEBCEF92E}" type="slidenum">
              <a:rPr lang="tr-TR" sz="900" smtClean="0"/>
              <a:pPr/>
              <a:t>7</a:t>
            </a:fld>
            <a:endParaRPr lang="tr-TR" sz="900" dirty="0"/>
          </a:p>
        </p:txBody>
      </p:sp>
      <p:sp>
        <p:nvSpPr>
          <p:cNvPr id="9" name="Rectangle 8"/>
          <p:cNvSpPr/>
          <p:nvPr/>
        </p:nvSpPr>
        <p:spPr>
          <a:xfrm>
            <a:off x="-2232" y="6543352"/>
            <a:ext cx="180020" cy="23403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6" name="Heptagon 25"/>
          <p:cNvSpPr/>
          <p:nvPr/>
        </p:nvSpPr>
        <p:spPr>
          <a:xfrm>
            <a:off x="1973840" y="2286000"/>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2</a:t>
            </a:r>
            <a:endParaRPr lang="en-US" sz="2400" dirty="0">
              <a:solidFill>
                <a:prstClr val="white"/>
              </a:solidFill>
              <a:latin typeface="Cambria" pitchFamily="18" charset="0"/>
            </a:endParaRPr>
          </a:p>
        </p:txBody>
      </p:sp>
      <p:sp>
        <p:nvSpPr>
          <p:cNvPr id="27" name="Heptagon 26"/>
          <p:cNvSpPr/>
          <p:nvPr/>
        </p:nvSpPr>
        <p:spPr>
          <a:xfrm>
            <a:off x="2171074" y="3124200"/>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Cambria" pitchFamily="18" charset="0"/>
              </a:rPr>
              <a:t>3</a:t>
            </a:r>
          </a:p>
        </p:txBody>
      </p:sp>
      <p:sp>
        <p:nvSpPr>
          <p:cNvPr id="28" name="Heptagon 27"/>
          <p:cNvSpPr/>
          <p:nvPr/>
        </p:nvSpPr>
        <p:spPr>
          <a:xfrm>
            <a:off x="2232797" y="3962400"/>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4</a:t>
            </a:r>
            <a:endParaRPr lang="en-US" sz="2400" dirty="0">
              <a:solidFill>
                <a:prstClr val="white"/>
              </a:solidFill>
              <a:latin typeface="Cambria" pitchFamily="18" charset="0"/>
            </a:endParaRPr>
          </a:p>
        </p:txBody>
      </p:sp>
      <p:sp>
        <p:nvSpPr>
          <p:cNvPr id="29" name="Heptagon 28"/>
          <p:cNvSpPr/>
          <p:nvPr/>
        </p:nvSpPr>
        <p:spPr>
          <a:xfrm>
            <a:off x="1973840" y="4876800"/>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5</a:t>
            </a:r>
            <a:endParaRPr lang="en-US" sz="2400" dirty="0">
              <a:solidFill>
                <a:prstClr val="white"/>
              </a:solidFill>
              <a:latin typeface="Cambria" pitchFamily="18" charset="0"/>
            </a:endParaRPr>
          </a:p>
        </p:txBody>
      </p:sp>
      <p:sp>
        <p:nvSpPr>
          <p:cNvPr id="30" name="Heptagon 29"/>
          <p:cNvSpPr/>
          <p:nvPr/>
        </p:nvSpPr>
        <p:spPr>
          <a:xfrm>
            <a:off x="1527111" y="5708708"/>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6</a:t>
            </a:r>
            <a:endParaRPr lang="en-US" sz="2400" dirty="0">
              <a:solidFill>
                <a:prstClr val="white"/>
              </a:solidFill>
              <a:latin typeface="Cambria" pitchFamily="18" charset="0"/>
            </a:endParaRPr>
          </a:p>
        </p:txBody>
      </p:sp>
      <p:sp>
        <p:nvSpPr>
          <p:cNvPr id="32" name="Heptagon 31"/>
          <p:cNvSpPr/>
          <p:nvPr/>
        </p:nvSpPr>
        <p:spPr>
          <a:xfrm>
            <a:off x="1481838" y="1444305"/>
            <a:ext cx="258957" cy="381000"/>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Cambria" pitchFamily="18" charset="0"/>
              </a:rPr>
              <a:t>1</a:t>
            </a:r>
            <a:endParaRPr lang="en-US" sz="2400" dirty="0">
              <a:solidFill>
                <a:prstClr val="white"/>
              </a:solidFill>
              <a:latin typeface="Cambria" pitchFamily="18" charset="0"/>
            </a:endParaRPr>
          </a:p>
        </p:txBody>
      </p:sp>
      <p:sp>
        <p:nvSpPr>
          <p:cNvPr id="3" name="Rectangle 2"/>
          <p:cNvSpPr/>
          <p:nvPr/>
        </p:nvSpPr>
        <p:spPr>
          <a:xfrm>
            <a:off x="539552" y="1066800"/>
            <a:ext cx="7994848" cy="5493812"/>
          </a:xfrm>
          <a:prstGeom prst="rect">
            <a:avLst/>
          </a:prstGeom>
        </p:spPr>
        <p:txBody>
          <a:bodyPr wrap="square">
            <a:spAutoFit/>
          </a:bodyPr>
          <a:lstStyle/>
          <a:p>
            <a:r>
              <a:rPr lang="en-US" sz="2100" b="1" i="1" dirty="0">
                <a:latin typeface="Cambria" pitchFamily="18" charset="0"/>
              </a:rPr>
              <a:t>Some selected activities from Implementation Plan</a:t>
            </a:r>
            <a:r>
              <a:rPr lang="en-US" sz="2100" b="1" i="1" dirty="0" smtClean="0">
                <a:latin typeface="Cambria" pitchFamily="18" charset="0"/>
              </a:rPr>
              <a:t>:</a:t>
            </a:r>
          </a:p>
          <a:p>
            <a:pPr marL="285750" lvl="0" indent="-285750">
              <a:buFont typeface="Arial" pitchFamily="34" charset="0"/>
              <a:buChar char="•"/>
            </a:pPr>
            <a:r>
              <a:rPr lang="en-US" sz="2100" dirty="0" smtClean="0">
                <a:latin typeface="Cambria" pitchFamily="18" charset="0"/>
              </a:rPr>
              <a:t>Facilitating </a:t>
            </a:r>
            <a:r>
              <a:rPr lang="en-US" sz="2100" dirty="0">
                <a:latin typeface="Cambria" pitchFamily="18" charset="0"/>
              </a:rPr>
              <a:t>training among member countries through sharing of knowledge and expertise for the development and strengthening of </a:t>
            </a:r>
            <a:r>
              <a:rPr lang="en-US" sz="2100" dirty="0" err="1">
                <a:latin typeface="Cambria" pitchFamily="18" charset="0"/>
              </a:rPr>
              <a:t>pharmacovigilance</a:t>
            </a:r>
            <a:r>
              <a:rPr lang="en-US" sz="2100" dirty="0">
                <a:latin typeface="Cambria" pitchFamily="18" charset="0"/>
              </a:rPr>
              <a:t> </a:t>
            </a:r>
            <a:r>
              <a:rPr lang="en-US" sz="2100" dirty="0" smtClean="0">
                <a:latin typeface="Cambria" pitchFamily="18" charset="0"/>
              </a:rPr>
              <a:t>system</a:t>
            </a:r>
          </a:p>
          <a:p>
            <a:pPr marL="285750" lvl="0" indent="-285750">
              <a:buFont typeface="Arial" pitchFamily="34" charset="0"/>
              <a:buChar char="•"/>
            </a:pPr>
            <a:endParaRPr lang="en-US" sz="800" dirty="0"/>
          </a:p>
          <a:p>
            <a:pPr marL="285750" lvl="0" indent="-285750">
              <a:buFont typeface="Arial" pitchFamily="34" charset="0"/>
              <a:buChar char="•"/>
            </a:pPr>
            <a:r>
              <a:rPr lang="en-US" sz="2100" dirty="0">
                <a:latin typeface="Cambria" pitchFamily="18" charset="0"/>
              </a:rPr>
              <a:t>Improving investment climate by simplifying the requirements for doing business in pharmaceutical and other medical products industry </a:t>
            </a:r>
            <a:endParaRPr lang="en-US" sz="2100" dirty="0" smtClean="0">
              <a:latin typeface="Cambria" pitchFamily="18" charset="0"/>
            </a:endParaRPr>
          </a:p>
          <a:p>
            <a:pPr marL="285750" lvl="0" indent="-285750">
              <a:buFont typeface="Arial" pitchFamily="34" charset="0"/>
              <a:buChar char="•"/>
            </a:pPr>
            <a:endParaRPr lang="en-US" sz="800" dirty="0"/>
          </a:p>
          <a:p>
            <a:pPr marL="285750" lvl="0" indent="-285750">
              <a:buFont typeface="Arial" pitchFamily="34" charset="0"/>
              <a:buChar char="•"/>
            </a:pPr>
            <a:r>
              <a:rPr lang="en-US" sz="2100" dirty="0">
                <a:latin typeface="Cambria" pitchFamily="18" charset="0"/>
              </a:rPr>
              <a:t>Establishing an </a:t>
            </a:r>
            <a:r>
              <a:rPr lang="en-US" sz="2100" dirty="0" err="1">
                <a:latin typeface="Cambria" pitchFamily="18" charset="0"/>
              </a:rPr>
              <a:t>intersectoral</a:t>
            </a:r>
            <a:r>
              <a:rPr lang="en-US" sz="2100" dirty="0">
                <a:latin typeface="Cambria" pitchFamily="18" charset="0"/>
              </a:rPr>
              <a:t> intra-OIC committee of experts on local </a:t>
            </a:r>
            <a:r>
              <a:rPr lang="en-US" sz="2100" dirty="0" smtClean="0">
                <a:latin typeface="Cambria" pitchFamily="18" charset="0"/>
              </a:rPr>
              <a:t>production</a:t>
            </a:r>
          </a:p>
          <a:p>
            <a:pPr marL="285750" lvl="0" indent="-285750">
              <a:buFont typeface="Arial" pitchFamily="34" charset="0"/>
              <a:buChar char="•"/>
            </a:pPr>
            <a:endParaRPr lang="en-US" sz="1000" dirty="0" smtClean="0"/>
          </a:p>
          <a:p>
            <a:pPr marL="285750" lvl="0" indent="-285750">
              <a:buFont typeface="Arial" pitchFamily="34" charset="0"/>
              <a:buChar char="•"/>
            </a:pPr>
            <a:r>
              <a:rPr lang="en-US" sz="2100" dirty="0" smtClean="0">
                <a:latin typeface="Cambria" pitchFamily="18" charset="0"/>
              </a:rPr>
              <a:t>Providing </a:t>
            </a:r>
            <a:r>
              <a:rPr lang="en-US" sz="2100" dirty="0">
                <a:latin typeface="Cambria" pitchFamily="18" charset="0"/>
              </a:rPr>
              <a:t>material and technical assistance to develop national guidelines related to distribution of vaccines</a:t>
            </a:r>
          </a:p>
          <a:p>
            <a:pPr marL="285750" lvl="0" indent="-285750">
              <a:buFont typeface="Arial" pitchFamily="34" charset="0"/>
              <a:buChar char="•"/>
            </a:pPr>
            <a:endParaRPr lang="en-US" sz="1000" dirty="0"/>
          </a:p>
          <a:p>
            <a:pPr marL="285750" lvl="0" indent="-285750">
              <a:buFont typeface="Arial" pitchFamily="34" charset="0"/>
              <a:buChar char="•"/>
            </a:pPr>
            <a:r>
              <a:rPr lang="en-US" sz="2100" dirty="0">
                <a:latin typeface="Cambria" pitchFamily="18" charset="0"/>
              </a:rPr>
              <a:t>Facilitating development of  OIC regional pooled procurement mechanism which will enable local production to meet regional needs and allow for the mutual cooperation in increasing the availability of essential medicines and </a:t>
            </a:r>
            <a:r>
              <a:rPr lang="en-US" sz="2100" dirty="0" smtClean="0">
                <a:latin typeface="Cambria" pitchFamily="18" charset="0"/>
              </a:rPr>
              <a:t>vaccines</a:t>
            </a:r>
            <a:endParaRPr lang="en-US" sz="2100" dirty="0">
              <a:latin typeface="Cambria" pitchFamily="18" charset="0"/>
            </a:endParaRPr>
          </a:p>
        </p:txBody>
      </p:sp>
    </p:spTree>
    <p:extLst>
      <p:ext uri="{BB962C8B-B14F-4D97-AF65-F5344CB8AC3E}">
        <p14:creationId xmlns:p14="http://schemas.microsoft.com/office/powerpoint/2010/main" val="328541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ctrTitle"/>
          </p:nvPr>
        </p:nvSpPr>
        <p:spPr>
          <a:xfrm>
            <a:off x="1295399" y="3162300"/>
            <a:ext cx="6477001" cy="533400"/>
          </a:xfrm>
          <a:solidFill>
            <a:srgbClr val="00FFFF"/>
          </a:solidFill>
        </p:spPr>
        <p:txBody>
          <a:bodyPr vert="horz" lIns="91440" tIns="45720" rIns="91440" bIns="45720" rtlCol="0" anchor="b">
            <a:noAutofit/>
          </a:bodyPr>
          <a:lstStyle/>
          <a:p>
            <a:pPr algn="ctr"/>
            <a:r>
              <a:rPr lang="en-US" sz="2400" b="1" dirty="0" smtClean="0">
                <a:solidFill>
                  <a:srgbClr val="002060"/>
                </a:solidFill>
                <a:latin typeface="Cambria" pitchFamily="18" charset="0"/>
                <a:ea typeface="+mn-ea"/>
                <a:cs typeface="+mn-cs"/>
              </a:rPr>
              <a:t>Vaccines Need Assessment</a:t>
            </a:r>
            <a:endParaRPr lang="en-US" sz="2400" b="1" dirty="0">
              <a:solidFill>
                <a:srgbClr val="002060"/>
              </a:solidFill>
              <a:latin typeface="Cambria" pitchFamily="18" charset="0"/>
              <a:ea typeface="+mn-ea"/>
              <a:cs typeface="+mn-cs"/>
            </a:endParaRPr>
          </a:p>
        </p:txBody>
      </p:sp>
    </p:spTree>
    <p:extLst>
      <p:ext uri="{BB962C8B-B14F-4D97-AF65-F5344CB8AC3E}">
        <p14:creationId xmlns:p14="http://schemas.microsoft.com/office/powerpoint/2010/main" val="94239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2"/>
            <a:ext cx="8382000" cy="924475"/>
          </a:xfrm>
          <a:solidFill>
            <a:schemeClr val="tx2">
              <a:alpha val="35000"/>
            </a:schemeClr>
          </a:solidFill>
        </p:spPr>
        <p:txBody>
          <a:bodyPr>
            <a:normAutofit/>
          </a:bodyPr>
          <a:lstStyle/>
          <a:p>
            <a:r>
              <a:rPr lang="en-US" sz="4000" dirty="0" smtClean="0">
                <a:solidFill>
                  <a:srgbClr val="002060"/>
                </a:solidFill>
                <a:latin typeface="Palatino Linotype" pitchFamily="18" charset="0"/>
              </a:rPr>
              <a:t>Vaccines and Immunization</a:t>
            </a:r>
            <a:endParaRPr lang="en-US" sz="4000" dirty="0">
              <a:solidFill>
                <a:srgbClr val="002060"/>
              </a:solidFill>
              <a:latin typeface="Palatino Linotype" pitchFamily="18" charset="0"/>
            </a:endParaRPr>
          </a:p>
        </p:txBody>
      </p:sp>
      <p:sp>
        <p:nvSpPr>
          <p:cNvPr id="10" name="Slide Number Placeholder 9"/>
          <p:cNvSpPr>
            <a:spLocks noGrp="1"/>
          </p:cNvSpPr>
          <p:nvPr>
            <p:ph type="sldNum" sz="quarter" idx="12"/>
          </p:nvPr>
        </p:nvSpPr>
        <p:spPr/>
        <p:txBody>
          <a:bodyPr/>
          <a:lstStyle/>
          <a:p>
            <a:fld id="{29B29680-4AA1-4D80-AB81-837069CB90DD}" type="slidenum">
              <a:rPr lang="en-US" smtClean="0"/>
              <a:pPr/>
              <a:t>9</a:t>
            </a:fld>
            <a:endParaRPr lang="en-US"/>
          </a:p>
        </p:txBody>
      </p:sp>
      <p:sp>
        <p:nvSpPr>
          <p:cNvPr id="5" name="Rectangle 1"/>
          <p:cNvSpPr>
            <a:spLocks noChangeArrowheads="1"/>
          </p:cNvSpPr>
          <p:nvPr/>
        </p:nvSpPr>
        <p:spPr bwMode="auto">
          <a:xfrm>
            <a:off x="1666875" y="246448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a:xfrm>
            <a:off x="381000" y="1219200"/>
            <a:ext cx="8382000" cy="4893647"/>
          </a:xfrm>
          <a:prstGeom prst="rect">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gn="just">
              <a:buFont typeface="Arial" pitchFamily="34" charset="0"/>
              <a:buChar char="•"/>
            </a:pPr>
            <a:r>
              <a:rPr lang="en-US" sz="2400" dirty="0" smtClean="0">
                <a:solidFill>
                  <a:srgbClr val="002060"/>
                </a:solidFill>
                <a:latin typeface="Cambria" pitchFamily="18" charset="0"/>
              </a:rPr>
              <a:t>Childhood </a:t>
            </a:r>
            <a:r>
              <a:rPr lang="en-US" sz="2400" dirty="0">
                <a:solidFill>
                  <a:srgbClr val="002060"/>
                </a:solidFill>
                <a:latin typeface="Cambria" pitchFamily="18" charset="0"/>
              </a:rPr>
              <a:t>immunization is one of the most efficient and effective methods of preventing diseases like Measles, Meningitis, Diphtheria, Tetanus, Pertussis (whooping cough), Yellow fever, Polio and Hepatitis B</a:t>
            </a:r>
            <a:r>
              <a:rPr lang="en-US" sz="2400" dirty="0" smtClean="0">
                <a:solidFill>
                  <a:srgbClr val="002060"/>
                </a:solidFill>
                <a:latin typeface="Cambria" pitchFamily="18" charset="0"/>
              </a:rPr>
              <a:t>.</a:t>
            </a:r>
          </a:p>
          <a:p>
            <a:pPr algn="just"/>
            <a:endParaRPr lang="en-US" sz="2400" dirty="0" smtClean="0">
              <a:solidFill>
                <a:srgbClr val="002060"/>
              </a:solidFill>
              <a:latin typeface="Cambria" pitchFamily="18" charset="0"/>
            </a:endParaRPr>
          </a:p>
          <a:p>
            <a:pPr marL="285750" indent="-285750" algn="just">
              <a:buFont typeface="Arial" pitchFamily="34" charset="0"/>
              <a:buChar char="•"/>
            </a:pPr>
            <a:r>
              <a:rPr lang="en-US" sz="2400" dirty="0">
                <a:solidFill>
                  <a:srgbClr val="002060"/>
                </a:solidFill>
                <a:latin typeface="Cambria" pitchFamily="18" charset="0"/>
              </a:rPr>
              <a:t>Immunization is an essential component for reducing under-five mortality. </a:t>
            </a:r>
            <a:endParaRPr lang="en-US" sz="2400" dirty="0" smtClean="0">
              <a:solidFill>
                <a:srgbClr val="002060"/>
              </a:solidFill>
              <a:latin typeface="Cambria" pitchFamily="18" charset="0"/>
            </a:endParaRPr>
          </a:p>
          <a:p>
            <a:pPr algn="just"/>
            <a:endParaRPr lang="en-US" sz="2400" dirty="0">
              <a:solidFill>
                <a:srgbClr val="002060"/>
              </a:solidFill>
              <a:latin typeface="Cambria" pitchFamily="18" charset="0"/>
            </a:endParaRPr>
          </a:p>
          <a:p>
            <a:pPr marL="285750" indent="-285750" algn="just">
              <a:buFont typeface="Arial" pitchFamily="34" charset="0"/>
              <a:buChar char="•"/>
            </a:pPr>
            <a:r>
              <a:rPr lang="en-US" sz="2400" dirty="0" smtClean="0">
                <a:solidFill>
                  <a:srgbClr val="002060"/>
                </a:solidFill>
                <a:latin typeface="Cambria" pitchFamily="18" charset="0"/>
              </a:rPr>
              <a:t> </a:t>
            </a:r>
            <a:r>
              <a:rPr lang="en-US" sz="2400" dirty="0">
                <a:solidFill>
                  <a:srgbClr val="002060"/>
                </a:solidFill>
                <a:latin typeface="Cambria" pitchFamily="18" charset="0"/>
              </a:rPr>
              <a:t>Immunization coverage estimates are used to monitor coverage of  immunization services and to guide disease eradication and elimination  efforts. </a:t>
            </a:r>
            <a:endParaRPr lang="en-US" sz="2400" dirty="0" smtClean="0">
              <a:solidFill>
                <a:srgbClr val="002060"/>
              </a:solidFill>
              <a:latin typeface="Cambria" pitchFamily="18" charset="0"/>
            </a:endParaRPr>
          </a:p>
          <a:p>
            <a:pPr algn="just"/>
            <a:endParaRPr lang="en-US" sz="2400" dirty="0" smtClean="0">
              <a:solidFill>
                <a:srgbClr val="002060"/>
              </a:solidFill>
              <a:latin typeface="Cambria" pitchFamily="18" charset="0"/>
            </a:endParaRPr>
          </a:p>
          <a:p>
            <a:pPr marL="285750" indent="-285750" algn="just">
              <a:buFont typeface="Arial" pitchFamily="34" charset="0"/>
              <a:buChar char="•"/>
            </a:pPr>
            <a:r>
              <a:rPr lang="en-US" sz="2400" dirty="0">
                <a:solidFill>
                  <a:srgbClr val="002060"/>
                </a:solidFill>
                <a:latin typeface="Cambria" pitchFamily="18" charset="0"/>
              </a:rPr>
              <a:t>It is a good indicator of health system performance</a:t>
            </a:r>
            <a:r>
              <a:rPr lang="en-US" sz="2400" dirty="0" smtClean="0">
                <a:solidFill>
                  <a:srgbClr val="002060"/>
                </a:solidFill>
                <a:latin typeface="Cambria" pitchFamily="18" charset="0"/>
              </a:rPr>
              <a:t>.</a:t>
            </a:r>
            <a:endParaRPr lang="en-US" sz="2400" dirty="0">
              <a:solidFill>
                <a:srgbClr val="002060"/>
              </a:solidFill>
              <a:latin typeface="Cambria" pitchFamily="18" charset="0"/>
            </a:endParaRPr>
          </a:p>
        </p:txBody>
      </p:sp>
    </p:spTree>
    <p:extLst>
      <p:ext uri="{BB962C8B-B14F-4D97-AF65-F5344CB8AC3E}">
        <p14:creationId xmlns:p14="http://schemas.microsoft.com/office/powerpoint/2010/main" val="4274407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102801084">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1505</TotalTime>
  <Words>1165</Words>
  <Application>Microsoft Office PowerPoint</Application>
  <PresentationFormat>On-screen Show (4:3)</PresentationFormat>
  <Paragraphs>254</Paragraphs>
  <Slides>25</Slides>
  <Notes>11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TS102801084</vt:lpstr>
      <vt:lpstr>OIC-SHPA 2014-2023 &amp;  Vaccines Need Assessment in OIC  Member Countries</vt:lpstr>
      <vt:lpstr>OIC Strategic Health Programme of Action 2014-2023</vt:lpstr>
      <vt:lpstr>PowerPoint Presentation</vt:lpstr>
      <vt:lpstr>PowerPoint Presentation</vt:lpstr>
      <vt:lpstr>PowerPoint Presentation</vt:lpstr>
      <vt:lpstr>PowerPoint Presentation</vt:lpstr>
      <vt:lpstr>PowerPoint Presentation</vt:lpstr>
      <vt:lpstr>Vaccines Need Assessment</vt:lpstr>
      <vt:lpstr>Vaccines and Immunization</vt:lpstr>
      <vt:lpstr>WHO Recommended Immunization Schedule</vt:lpstr>
      <vt:lpstr>PowerPoint Presentation</vt:lpstr>
      <vt:lpstr>MCV: Measles Immunization Coverage (2012)</vt:lpstr>
      <vt:lpstr>Polio Immunization Coverage (2012)</vt:lpstr>
      <vt:lpstr>Vaccines Need Assessment: Country Coverage</vt:lpstr>
      <vt:lpstr>Penta Vaccine ‘five-in-one’..for Diphtheria, Tetanus, Whooping cough, Hepatitis B and Haemophilus influenzae type b (Hib)</vt:lpstr>
      <vt:lpstr>DTP3 (for Diphtheria-Tetanus-Pertussis)</vt:lpstr>
      <vt:lpstr>OPV3 (for Polio)</vt:lpstr>
      <vt:lpstr>MCV (for Measles)</vt:lpstr>
      <vt:lpstr>Tetanus</vt:lpstr>
      <vt:lpstr>BCG (for Tuberculosis)</vt:lpstr>
      <vt:lpstr>Current Stance of Vaccine Supply</vt:lpstr>
      <vt:lpstr>Current Stance of Vaccine Distribution</vt:lpstr>
      <vt:lpstr>Exports of Vaccines for Human Use</vt:lpstr>
      <vt:lpstr>Imports of Vaccines for Human Use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TOURISM IN OIC MEMBER COUNTRIES</dc:title>
  <dc:creator>Umut Unal</dc:creator>
  <cp:lastModifiedBy>Nabil Dabour</cp:lastModifiedBy>
  <cp:revision>120</cp:revision>
  <cp:lastPrinted>2013-02-25T10:36:34Z</cp:lastPrinted>
  <dcterms:created xsi:type="dcterms:W3CDTF">2013-02-20T07:58:42Z</dcterms:created>
  <dcterms:modified xsi:type="dcterms:W3CDTF">2014-06-18T14:03:38Z</dcterms:modified>
</cp:coreProperties>
</file>