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8.xml" ContentType="application/vnd.openxmlformats-officedocument.theme+xml"/>
  <Override PartName="/ppt/theme/themeOverride1.xml" ContentType="application/vnd.openxmlformats-officedocument.themeOverrid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3.xml" ContentType="application/vnd.openxmlformats-officedocument.presentationml.slideMaster+xml"/>
  <Override PartName="/ppt/theme/theme14.xml" ContentType="application/vnd.openxmlformats-officedocument.them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7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6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  <p:sldMasterId id="2147483845" r:id="rId2"/>
    <p:sldMasterId id="2147483847" r:id="rId3"/>
    <p:sldMasterId id="2147483849" r:id="rId4"/>
    <p:sldMasterId id="2147483879" r:id="rId5"/>
    <p:sldMasterId id="2147483884" r:id="rId6"/>
    <p:sldMasterId id="2147483886" r:id="rId7"/>
    <p:sldMasterId id="2147483888" r:id="rId8"/>
    <p:sldMasterId id="2147483890" r:id="rId9"/>
    <p:sldMasterId id="2147483892" r:id="rId10"/>
    <p:sldMasterId id="2147483894" r:id="rId11"/>
    <p:sldMasterId id="2147483899" r:id="rId12"/>
    <p:sldMasterId id="2147483901" r:id="rId13"/>
    <p:sldMasterId id="2147483903" r:id="rId14"/>
    <p:sldMasterId id="2147483905" r:id="rId15"/>
    <p:sldMasterId id="2147483907" r:id="rId16"/>
  </p:sldMasterIdLst>
  <p:notesMasterIdLst>
    <p:notesMasterId r:id="rId37"/>
  </p:notesMasterIdLst>
  <p:handoutMasterIdLst>
    <p:handoutMasterId r:id="rId38"/>
  </p:handoutMasterIdLst>
  <p:sldIdLst>
    <p:sldId id="256" r:id="rId17"/>
    <p:sldId id="375" r:id="rId18"/>
    <p:sldId id="258" r:id="rId19"/>
    <p:sldId id="365" r:id="rId20"/>
    <p:sldId id="285" r:id="rId21"/>
    <p:sldId id="373" r:id="rId22"/>
    <p:sldId id="333" r:id="rId23"/>
    <p:sldId id="335" r:id="rId24"/>
    <p:sldId id="336" r:id="rId25"/>
    <p:sldId id="352" r:id="rId26"/>
    <p:sldId id="337" r:id="rId27"/>
    <p:sldId id="366" r:id="rId28"/>
    <p:sldId id="344" r:id="rId29"/>
    <p:sldId id="355" r:id="rId30"/>
    <p:sldId id="345" r:id="rId31"/>
    <p:sldId id="363" r:id="rId32"/>
    <p:sldId id="374" r:id="rId33"/>
    <p:sldId id="359" r:id="rId34"/>
    <p:sldId id="347" r:id="rId35"/>
    <p:sldId id="364" r:id="rId36"/>
  </p:sldIdLst>
  <p:sldSz cx="9144000" cy="6858000" type="screen4x3"/>
  <p:notesSz cx="10234613" cy="70993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F3B2A"/>
    <a:srgbClr val="355E85"/>
    <a:srgbClr val="88B10C"/>
    <a:srgbClr val="FF6600"/>
    <a:srgbClr val="FF9933"/>
    <a:srgbClr val="CC0000"/>
    <a:srgbClr val="9C9CAA"/>
    <a:srgbClr val="7EB9B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louzir\AppData\Local\Microsoft\Windows\Temporary%20Internet%20Files\Content.Outlook\3RAC0HTD\Chiffres%20pr&#233;sentation%20Hechmi%20Louzir%2015%20juin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172.20.4.54\Partage-DG\publications%20IPT%202009-2013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Feuil3!$G$15</c:f>
              <c:strCache>
                <c:ptCount val="1"/>
                <c:pt idx="0">
                  <c:v>Administratif et technique</c:v>
                </c:pt>
              </c:strCache>
            </c:strRef>
          </c:tx>
          <c:cat>
            <c:numRef>
              <c:f>Feuil3!$H$14:$L$14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Feuil3!$H$15:$L$15</c:f>
              <c:numCache>
                <c:formatCode>General</c:formatCode>
                <c:ptCount val="5"/>
                <c:pt idx="0">
                  <c:v>116</c:v>
                </c:pt>
                <c:pt idx="1">
                  <c:v>117</c:v>
                </c:pt>
                <c:pt idx="2">
                  <c:v>124</c:v>
                </c:pt>
                <c:pt idx="3">
                  <c:v>133</c:v>
                </c:pt>
                <c:pt idx="4">
                  <c:v>143</c:v>
                </c:pt>
              </c:numCache>
            </c:numRef>
          </c:val>
        </c:ser>
        <c:ser>
          <c:idx val="1"/>
          <c:order val="1"/>
          <c:tx>
            <c:strRef>
              <c:f>Feuil3!$G$16</c:f>
              <c:strCache>
                <c:ptCount val="1"/>
                <c:pt idx="0">
                  <c:v>Ouvrier</c:v>
                </c:pt>
              </c:strCache>
            </c:strRef>
          </c:tx>
          <c:cat>
            <c:numRef>
              <c:f>Feuil3!$H$14:$L$14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Feuil3!$H$16:$L$16</c:f>
              <c:numCache>
                <c:formatCode>General</c:formatCode>
                <c:ptCount val="5"/>
                <c:pt idx="0">
                  <c:v>100</c:v>
                </c:pt>
                <c:pt idx="1">
                  <c:v>98</c:v>
                </c:pt>
                <c:pt idx="2">
                  <c:v>98</c:v>
                </c:pt>
                <c:pt idx="3">
                  <c:v>105</c:v>
                </c:pt>
                <c:pt idx="4">
                  <c:v>105</c:v>
                </c:pt>
              </c:numCache>
            </c:numRef>
          </c:val>
        </c:ser>
        <c:ser>
          <c:idx val="2"/>
          <c:order val="2"/>
          <c:tx>
            <c:strRef>
              <c:f>Feuil3!$G$17</c:f>
              <c:strCache>
                <c:ptCount val="1"/>
                <c:pt idx="0">
                  <c:v>Paramédical</c:v>
                </c:pt>
              </c:strCache>
            </c:strRef>
          </c:tx>
          <c:cat>
            <c:numRef>
              <c:f>Feuil3!$H$14:$L$14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Feuil3!$H$17:$L$17</c:f>
              <c:numCache>
                <c:formatCode>General</c:formatCode>
                <c:ptCount val="5"/>
                <c:pt idx="0">
                  <c:v>115</c:v>
                </c:pt>
                <c:pt idx="1">
                  <c:v>120</c:v>
                </c:pt>
                <c:pt idx="2">
                  <c:v>120</c:v>
                </c:pt>
                <c:pt idx="3">
                  <c:v>126</c:v>
                </c:pt>
                <c:pt idx="4">
                  <c:v>126</c:v>
                </c:pt>
              </c:numCache>
            </c:numRef>
          </c:val>
        </c:ser>
        <c:ser>
          <c:idx val="3"/>
          <c:order val="3"/>
          <c:tx>
            <c:strRef>
              <c:f>Feuil3!$G$18</c:f>
              <c:strCache>
                <c:ptCount val="1"/>
                <c:pt idx="0">
                  <c:v>Scientifique</c:v>
                </c:pt>
              </c:strCache>
            </c:strRef>
          </c:tx>
          <c:cat>
            <c:numRef>
              <c:f>Feuil3!$H$14:$L$14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Feuil3!$H$18:$L$18</c:f>
              <c:numCache>
                <c:formatCode>General</c:formatCode>
                <c:ptCount val="5"/>
                <c:pt idx="0">
                  <c:v>100</c:v>
                </c:pt>
                <c:pt idx="1">
                  <c:v>97</c:v>
                </c:pt>
                <c:pt idx="2">
                  <c:v>98</c:v>
                </c:pt>
                <c:pt idx="3">
                  <c:v>103</c:v>
                </c:pt>
                <c:pt idx="4">
                  <c:v>102</c:v>
                </c:pt>
              </c:numCache>
            </c:numRef>
          </c:val>
        </c:ser>
        <c:axId val="453816320"/>
        <c:axId val="453817856"/>
      </c:barChart>
      <c:catAx>
        <c:axId val="4538163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fr-FR"/>
          </a:p>
        </c:txPr>
        <c:crossAx val="453817856"/>
        <c:crosses val="autoZero"/>
        <c:auto val="1"/>
        <c:lblAlgn val="ctr"/>
        <c:lblOffset val="100"/>
      </c:catAx>
      <c:valAx>
        <c:axId val="4538178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 b="1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4538163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 b="1"/>
          </a:pPr>
          <a:endParaRPr lang="fr-FR"/>
        </a:p>
      </c:txPr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clustered"/>
        <c:ser>
          <c:idx val="0"/>
          <c:order val="0"/>
          <c:cat>
            <c:strRef>
              <c:f>'pays partenaires'!$A$8:$A$36</c:f>
              <c:strCache>
                <c:ptCount val="29"/>
                <c:pt idx="0">
                  <c:v>France, 129</c:v>
                </c:pt>
                <c:pt idx="1">
                  <c:v>United States</c:v>
                </c:pt>
                <c:pt idx="2">
                  <c:v>Morocco</c:v>
                </c:pt>
                <c:pt idx="3">
                  <c:v>Belgium</c:v>
                </c:pt>
                <c:pt idx="4">
                  <c:v>Italy</c:v>
                </c:pt>
                <c:pt idx="5">
                  <c:v>Spain</c:v>
                </c:pt>
                <c:pt idx="6">
                  <c:v>Germany</c:v>
                </c:pt>
                <c:pt idx="7">
                  <c:v>United Kingdom</c:v>
                </c:pt>
                <c:pt idx="8">
                  <c:v>Switzerland</c:v>
                </c:pt>
                <c:pt idx="9">
                  <c:v>Algeria</c:v>
                </c:pt>
                <c:pt idx="10">
                  <c:v>Iran</c:v>
                </c:pt>
                <c:pt idx="11">
                  <c:v>Qatar</c:v>
                </c:pt>
                <c:pt idx="12">
                  <c:v>Netherlands</c:v>
                </c:pt>
                <c:pt idx="13">
                  <c:v>Greece</c:v>
                </c:pt>
                <c:pt idx="14">
                  <c:v>Canada</c:v>
                </c:pt>
                <c:pt idx="15">
                  <c:v>Israel</c:v>
                </c:pt>
                <c:pt idx="16">
                  <c:v>Japan</c:v>
                </c:pt>
                <c:pt idx="17">
                  <c:v>Turkey</c:v>
                </c:pt>
                <c:pt idx="18">
                  <c:v>South Africa</c:v>
                </c:pt>
                <c:pt idx="19">
                  <c:v>India</c:v>
                </c:pt>
                <c:pt idx="20">
                  <c:v>Egypt</c:v>
                </c:pt>
                <c:pt idx="21">
                  <c:v>Portugal</c:v>
                </c:pt>
                <c:pt idx="22">
                  <c:v>Nigeria</c:v>
                </c:pt>
                <c:pt idx="23">
                  <c:v>Russian Federation</c:v>
                </c:pt>
                <c:pt idx="24">
                  <c:v>Saudi Arabia</c:v>
                </c:pt>
                <c:pt idx="25">
                  <c:v>Sweden</c:v>
                </c:pt>
                <c:pt idx="26">
                  <c:v>Austria</c:v>
                </c:pt>
                <c:pt idx="27">
                  <c:v>Bahrain</c:v>
                </c:pt>
                <c:pt idx="28">
                  <c:v>Brazil</c:v>
                </c:pt>
              </c:strCache>
            </c:strRef>
          </c:cat>
          <c:val>
            <c:numRef>
              <c:f>'pays partenaires'!$B$8:$B$36</c:f>
              <c:numCache>
                <c:formatCode>General</c:formatCode>
                <c:ptCount val="29"/>
              </c:numCache>
            </c:numRef>
          </c:val>
        </c:ser>
        <c:ser>
          <c:idx val="1"/>
          <c:order val="1"/>
          <c:cat>
            <c:strRef>
              <c:f>'pays partenaires'!$A$8:$A$36</c:f>
              <c:strCache>
                <c:ptCount val="29"/>
                <c:pt idx="0">
                  <c:v>France, 129</c:v>
                </c:pt>
                <c:pt idx="1">
                  <c:v>United States</c:v>
                </c:pt>
                <c:pt idx="2">
                  <c:v>Morocco</c:v>
                </c:pt>
                <c:pt idx="3">
                  <c:v>Belgium</c:v>
                </c:pt>
                <c:pt idx="4">
                  <c:v>Italy</c:v>
                </c:pt>
                <c:pt idx="5">
                  <c:v>Spain</c:v>
                </c:pt>
                <c:pt idx="6">
                  <c:v>Germany</c:v>
                </c:pt>
                <c:pt idx="7">
                  <c:v>United Kingdom</c:v>
                </c:pt>
                <c:pt idx="8">
                  <c:v>Switzerland</c:v>
                </c:pt>
                <c:pt idx="9">
                  <c:v>Algeria</c:v>
                </c:pt>
                <c:pt idx="10">
                  <c:v>Iran</c:v>
                </c:pt>
                <c:pt idx="11">
                  <c:v>Qatar</c:v>
                </c:pt>
                <c:pt idx="12">
                  <c:v>Netherlands</c:v>
                </c:pt>
                <c:pt idx="13">
                  <c:v>Greece</c:v>
                </c:pt>
                <c:pt idx="14">
                  <c:v>Canada</c:v>
                </c:pt>
                <c:pt idx="15">
                  <c:v>Israel</c:v>
                </c:pt>
                <c:pt idx="16">
                  <c:v>Japan</c:v>
                </c:pt>
                <c:pt idx="17">
                  <c:v>Turkey</c:v>
                </c:pt>
                <c:pt idx="18">
                  <c:v>South Africa</c:v>
                </c:pt>
                <c:pt idx="19">
                  <c:v>India</c:v>
                </c:pt>
                <c:pt idx="20">
                  <c:v>Egypt</c:v>
                </c:pt>
                <c:pt idx="21">
                  <c:v>Portugal</c:v>
                </c:pt>
                <c:pt idx="22">
                  <c:v>Nigeria</c:v>
                </c:pt>
                <c:pt idx="23">
                  <c:v>Russian Federation</c:v>
                </c:pt>
                <c:pt idx="24">
                  <c:v>Saudi Arabia</c:v>
                </c:pt>
                <c:pt idx="25">
                  <c:v>Sweden</c:v>
                </c:pt>
                <c:pt idx="26">
                  <c:v>Austria</c:v>
                </c:pt>
                <c:pt idx="27">
                  <c:v>Bahrain</c:v>
                </c:pt>
                <c:pt idx="28">
                  <c:v>Brazil</c:v>
                </c:pt>
              </c:strCache>
            </c:strRef>
          </c:cat>
          <c:val>
            <c:numRef>
              <c:f>'pays partenaires'!$C$8:$C$36</c:f>
              <c:numCache>
                <c:formatCode>General</c:formatCode>
                <c:ptCount val="29"/>
                <c:pt idx="0">
                  <c:v>129</c:v>
                </c:pt>
                <c:pt idx="1">
                  <c:v>26</c:v>
                </c:pt>
                <c:pt idx="2">
                  <c:v>17</c:v>
                </c:pt>
                <c:pt idx="3">
                  <c:v>16</c:v>
                </c:pt>
                <c:pt idx="4">
                  <c:v>13</c:v>
                </c:pt>
                <c:pt idx="5">
                  <c:v>12</c:v>
                </c:pt>
                <c:pt idx="6">
                  <c:v>12</c:v>
                </c:pt>
                <c:pt idx="7">
                  <c:v>11</c:v>
                </c:pt>
                <c:pt idx="8">
                  <c:v>11</c:v>
                </c:pt>
                <c:pt idx="9">
                  <c:v>10</c:v>
                </c:pt>
                <c:pt idx="10">
                  <c:v>8</c:v>
                </c:pt>
                <c:pt idx="11">
                  <c:v>7</c:v>
                </c:pt>
                <c:pt idx="12">
                  <c:v>6</c:v>
                </c:pt>
                <c:pt idx="13">
                  <c:v>6</c:v>
                </c:pt>
                <c:pt idx="14">
                  <c:v>5</c:v>
                </c:pt>
                <c:pt idx="15">
                  <c:v>5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</c:numCache>
            </c:numRef>
          </c:val>
        </c:ser>
        <c:gapWidth val="0"/>
        <c:axId val="420756096"/>
        <c:axId val="421239424"/>
      </c:barChart>
      <c:catAx>
        <c:axId val="420756096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050" b="1"/>
            </a:pPr>
            <a:endParaRPr lang="fr-FR"/>
          </a:p>
        </c:txPr>
        <c:crossAx val="421239424"/>
        <c:crosses val="autoZero"/>
        <c:auto val="1"/>
        <c:lblAlgn val="ctr"/>
        <c:lblOffset val="100"/>
      </c:catAx>
      <c:valAx>
        <c:axId val="421239424"/>
        <c:scaling>
          <c:orientation val="minMax"/>
          <c:max val="30"/>
          <c:min val="0"/>
        </c:scaling>
        <c:axPos val="b"/>
        <c:majorGridlines/>
        <c:numFmt formatCode="General" sourceLinked="1"/>
        <c:tickLblPos val="nextTo"/>
        <c:crossAx val="420756096"/>
        <c:crosses val="autoZero"/>
        <c:crossBetween val="between"/>
      </c:valAx>
    </c:plotArea>
    <c:plotVisOnly val="1"/>
    <c:dispBlanksAs val="gap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4013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5475" cy="354013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8B0D73-54CD-40CC-82A3-343C10324BF1}" type="datetimeFigureOut">
              <a:rPr lang="fr-FR"/>
              <a:pPr>
                <a:defRPr/>
              </a:pPr>
              <a:t>20/06/2014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797550" y="6743700"/>
            <a:ext cx="4435475" cy="354013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88EC69-26B7-44D4-BBE7-32BF7D587EF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4013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4013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ED382DF-8B20-4D37-8F4B-BAC6D7669A52}" type="datetimeFigureOut">
              <a:rPr lang="fr-FR"/>
              <a:pPr>
                <a:defRPr/>
              </a:pPr>
              <a:t>20/06/2014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3400"/>
            <a:ext cx="3548063" cy="2660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022350" y="3371850"/>
            <a:ext cx="8189913" cy="3194050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797550" y="6743700"/>
            <a:ext cx="4435475" cy="354013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48AD35E-E6F6-4CD0-A44C-992A31BB778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901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CE666B-74AA-4708-8FFE-7887CF09E04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02404" name="Espace réservé du numéro de diapositive 3"/>
          <p:cNvSpPr txBox="1">
            <a:spLocks noGrp="1"/>
          </p:cNvSpPr>
          <p:nvPr/>
        </p:nvSpPr>
        <p:spPr bwMode="auto">
          <a:xfrm>
            <a:off x="5797550" y="6743700"/>
            <a:ext cx="4435475" cy="354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>
              <a:defRPr/>
            </a:pPr>
            <a:fld id="{3F6C6882-6869-4147-BF6C-A6C5CF37789A}" type="slidenum">
              <a:rPr lang="fr-FR" sz="1300">
                <a:latin typeface="+mn-lt"/>
                <a:cs typeface="+mn-cs"/>
              </a:rPr>
              <a:pPr algn="r">
                <a:defRPr/>
              </a:pPr>
              <a:t>13</a:t>
            </a:fld>
            <a:endParaRPr lang="fr-FR" sz="13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911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B33A9-A527-4226-AB25-D4E2E925BE8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952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6AE26B-1DD6-4249-975D-38399B3AF00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97284" name="Espace réservé du numéro de diapositive 3"/>
          <p:cNvSpPr txBox="1">
            <a:spLocks noGrp="1"/>
          </p:cNvSpPr>
          <p:nvPr/>
        </p:nvSpPr>
        <p:spPr bwMode="auto">
          <a:xfrm>
            <a:off x="5797550" y="6743700"/>
            <a:ext cx="4435475" cy="354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>
              <a:defRPr/>
            </a:pPr>
            <a:fld id="{727DE5C1-41BA-48DF-A04F-A87CDB362339}" type="slidenum">
              <a:rPr lang="fr-FR" sz="1300">
                <a:latin typeface="+mn-lt"/>
                <a:cs typeface="+mn-cs"/>
              </a:rPr>
              <a:pPr algn="r">
                <a:defRPr/>
              </a:pPr>
              <a:t>7</a:t>
            </a:fld>
            <a:endParaRPr lang="fr-FR" sz="13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00356" name="Espace réservé du numéro de diapositive 3"/>
          <p:cNvSpPr txBox="1">
            <a:spLocks noGrp="1"/>
          </p:cNvSpPr>
          <p:nvPr/>
        </p:nvSpPr>
        <p:spPr bwMode="auto">
          <a:xfrm>
            <a:off x="5797550" y="6743700"/>
            <a:ext cx="4435475" cy="354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>
              <a:defRPr/>
            </a:pPr>
            <a:fld id="{EE98AE15-D2B0-4586-9002-F7B39FE32B80}" type="slidenum">
              <a:rPr lang="fr-FR" sz="1300">
                <a:latin typeface="+mn-lt"/>
                <a:cs typeface="+mn-cs"/>
              </a:rPr>
              <a:pPr algn="r">
                <a:defRPr/>
              </a:pPr>
              <a:t>8</a:t>
            </a:fld>
            <a:endParaRPr lang="fr-FR" sz="13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01380" name="Espace réservé du numéro de diapositive 3"/>
          <p:cNvSpPr txBox="1">
            <a:spLocks noGrp="1"/>
          </p:cNvSpPr>
          <p:nvPr/>
        </p:nvSpPr>
        <p:spPr bwMode="auto">
          <a:xfrm>
            <a:off x="5797550" y="6743700"/>
            <a:ext cx="4435475" cy="354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>
              <a:defRPr/>
            </a:pPr>
            <a:fld id="{8C205139-4EA2-473E-BBBA-BAB4630F41DE}" type="slidenum">
              <a:rPr lang="fr-FR" sz="1300">
                <a:latin typeface="+mn-lt"/>
                <a:cs typeface="+mn-cs"/>
              </a:rPr>
              <a:pPr algn="r">
                <a:defRPr/>
              </a:pPr>
              <a:t>9</a:t>
            </a:fld>
            <a:endParaRPr lang="fr-FR" sz="13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96260" name="Espace réservé du numéro de diapositive 3"/>
          <p:cNvSpPr txBox="1">
            <a:spLocks noGrp="1"/>
          </p:cNvSpPr>
          <p:nvPr/>
        </p:nvSpPr>
        <p:spPr bwMode="auto">
          <a:xfrm>
            <a:off x="5797550" y="6743700"/>
            <a:ext cx="4435475" cy="354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>
              <a:defRPr/>
            </a:pPr>
            <a:fld id="{6CA5FC72-E71F-405C-87F6-8B7AA810EE6C}" type="slidenum">
              <a:rPr lang="fr-FR" sz="1300">
                <a:latin typeface="+mn-lt"/>
                <a:cs typeface="+mn-cs"/>
              </a:rPr>
              <a:pPr algn="r">
                <a:defRPr/>
              </a:pPr>
              <a:t>10</a:t>
            </a:fld>
            <a:endParaRPr lang="fr-FR" sz="13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02404" name="Espace réservé du numéro de diapositive 3"/>
          <p:cNvSpPr txBox="1">
            <a:spLocks noGrp="1"/>
          </p:cNvSpPr>
          <p:nvPr/>
        </p:nvSpPr>
        <p:spPr bwMode="auto">
          <a:xfrm>
            <a:off x="5797550" y="6743700"/>
            <a:ext cx="4435475" cy="354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>
              <a:defRPr/>
            </a:pPr>
            <a:fld id="{9792B88E-5F9F-4BEB-A2C5-1FC5B20A4ECE}" type="slidenum">
              <a:rPr lang="fr-FR" sz="1300">
                <a:latin typeface="+mn-lt"/>
                <a:cs typeface="+mn-cs"/>
              </a:rPr>
              <a:pPr algn="r">
                <a:defRPr/>
              </a:pPr>
              <a:t>11</a:t>
            </a:fld>
            <a:endParaRPr lang="fr-FR" sz="13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06FB48-8651-4BA2-80E3-4DDAAF2DBD23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250DA-3880-42BC-9E4D-D28541736D61}" type="datetimeFigureOut">
              <a:rPr lang="fr-FR"/>
              <a:pPr>
                <a:defRPr/>
              </a:pPr>
              <a:t>20/06/2014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A3548-1C71-44D3-930C-A46FAA87B81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91C8E-03BE-40C3-B952-5B0572948B43}" type="datetimeFigureOut">
              <a:rPr lang="fr-FR"/>
              <a:pPr>
                <a:defRPr/>
              </a:pPr>
              <a:t>20/06/2014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62D67-0634-426E-9F6C-7F273E920CA9}" type="datetimeFigureOut">
              <a:rPr lang="fr-FR"/>
              <a:pPr>
                <a:defRPr/>
              </a:pPr>
              <a:t>20/06/2014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179AE-785A-454B-8269-66993E56653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3B291-C4E8-4DC0-A8CB-D9C6EF3E5F46}" type="datetimeFigureOut">
              <a:rPr lang="fr-FR"/>
              <a:pPr>
                <a:defRPr/>
              </a:pPr>
              <a:t>20/06/2014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71220-E79C-4B92-8066-4CD044ACAF9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E7119A-2E04-4003-8FD9-D7CEFC152BDC}" type="datetimeFigureOut">
              <a:rPr lang="fr-FR"/>
              <a:pPr>
                <a:defRPr/>
              </a:pPr>
              <a:t>20/06/2014</a:t>
            </a:fld>
            <a:endParaRPr lang="fr-FR"/>
          </a:p>
        </p:txBody>
      </p:sp>
      <p:sp>
        <p:nvSpPr>
          <p:cNvPr id="7" name="Espace réservé du numéro de diapositive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ED9BFF-5744-43EA-99E0-A96AA74629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8" name="Image 6" descr="masque_PASTEU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6072188" y="6519863"/>
            <a:ext cx="33575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Institut Pasteur de Tunis</a:t>
            </a:r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6" name="Espace réservé du texte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A63B6-1DD5-46ED-A08E-2B4943EA874A}" type="datetimeFigureOut">
              <a:rPr lang="fr-FR"/>
              <a:pPr>
                <a:defRPr/>
              </a:pPr>
              <a:t>20/06/2014</a:t>
            </a:fld>
            <a:endParaRPr lang="en-US"/>
          </a:p>
        </p:txBody>
      </p:sp>
      <p:sp>
        <p:nvSpPr>
          <p:cNvPr id="11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26B1B-DAA5-462E-94A5-2C6980D8516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9F2CC-A5EF-4307-B5CE-B2C93097BECD}" type="datetimeFigureOut">
              <a:rPr lang="fr-FR"/>
              <a:pPr>
                <a:defRPr/>
              </a:pPr>
              <a:t>20/06/2014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8AB12-0391-4426-8181-53A1D77C0AB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5F34C-13FF-4E9D-A2E1-20342475E401}" type="datetimeFigureOut">
              <a:rPr lang="fr-FR"/>
              <a:pPr>
                <a:defRPr/>
              </a:pPr>
              <a:t>20/06/2014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D4B7B-1704-4A1B-8110-8B529310E71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FB470-F62E-40BA-8415-46A7BA999D01}" type="datetimeFigureOut">
              <a:rPr lang="fr-FR"/>
              <a:pPr>
                <a:defRPr/>
              </a:pPr>
              <a:t>20/06/2014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350D1-A08F-4376-B23D-12F0E4D9EF5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75CB2-EF53-4720-B199-33F7504878A1}" type="datetimeFigureOut">
              <a:rPr lang="fr-FR"/>
              <a:pPr>
                <a:defRPr/>
              </a:pPr>
              <a:t>20/06/2014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11C4D-E21E-4B30-A186-2503EC5398F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C0DAC-893B-4D5D-B49D-74E1DC913CB9}" type="datetimeFigureOut">
              <a:rPr lang="fr-FR"/>
              <a:pPr>
                <a:defRPr/>
              </a:pPr>
              <a:t>20/06/2014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14D9-2918-478D-B06E-933FEDCA415E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77F35-6D74-419A-8E6B-0A34ECEC57F4}" type="datetimeFigureOut">
              <a:rPr lang="fr-FR"/>
              <a:pPr>
                <a:defRPr/>
              </a:pPr>
              <a:t>20/06/2014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FDE4B-707B-4E53-936C-ABEAA4D00A52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0EB8E-7DC7-4799-96E9-A92F25267113}" type="datetimeFigureOut">
              <a:rPr lang="fr-FR"/>
              <a:pPr>
                <a:defRPr/>
              </a:pPr>
              <a:t>20/06/2014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CA563-E80A-436D-8E2B-BA81F233B1A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F4D0D-74A0-466E-A671-4D674F29D012}" type="datetimeFigureOut">
              <a:rPr lang="fr-FR"/>
              <a:pPr>
                <a:defRPr/>
              </a:pPr>
              <a:t>20/06/2014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04D3C-91E6-4EAB-8369-AEF42E7FA4F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A3CF6-D298-4386-8048-D3A4546F60AC}" type="datetimeFigureOut">
              <a:rPr lang="fr-FR"/>
              <a:pPr>
                <a:defRPr/>
              </a:pPr>
              <a:t>20/06/2014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05F45-7F42-41B1-89DC-A6489F4E941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8E95B-0EDD-40F1-B8B9-107CE05B4085}" type="datetimeFigureOut">
              <a:rPr lang="fr-FR"/>
              <a:pPr>
                <a:defRPr/>
              </a:pPr>
              <a:t>20/06/2014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99ABE-EFAE-4FC4-B542-4757CC941EB8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8B61D-1CB1-4EDC-936A-643A55856D21}" type="datetimeFigureOut">
              <a:rPr lang="fr-FR"/>
              <a:pPr>
                <a:defRPr/>
              </a:pPr>
              <a:t>20/06/2014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96E4-FFF3-499E-944A-FD0C2540008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7B5BF-B8CD-4AD8-88EC-CED28C54A1E0}" type="datetimeFigureOut">
              <a:rPr lang="fr-FR"/>
              <a:pPr>
                <a:defRPr/>
              </a:pPr>
              <a:t>20/06/2014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2E0AD-2504-4654-BD85-DDDBE7748A2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D3167-5D7D-4091-93EB-EEB873A202E6}" type="datetimeFigureOut">
              <a:rPr lang="fr-FR"/>
              <a:pPr>
                <a:defRPr/>
              </a:pPr>
              <a:t>20/06/2014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05FE9-FB24-44A3-93E9-CA98654ACE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B570D-FAA4-4822-AE8A-909B50442AD8}" type="datetimeFigureOut">
              <a:rPr lang="fr-FR"/>
              <a:pPr>
                <a:defRPr/>
              </a:pPr>
              <a:t>20/06/2014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786D4-FEEE-4D61-9BDE-D5AC19034EE9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DA5FB-8282-4B55-9F68-518627BEC70A}" type="datetimeFigureOut">
              <a:rPr lang="fr-FR"/>
              <a:pPr>
                <a:defRPr/>
              </a:pPr>
              <a:t>20/06/2014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C047F-61DF-4ED0-B51F-CD6882DCCF52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440AB-1C7B-442A-A934-B30402499986}" type="datetimeFigureOut">
              <a:rPr lang="fr-FR"/>
              <a:pPr>
                <a:defRPr/>
              </a:pPr>
              <a:t>20/06/2014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E4066-438D-4098-9D45-52F31CC1CA9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B3C4E-E667-4EA8-9F41-2798CFF62DA9}" type="datetimeFigureOut">
              <a:rPr lang="fr-FR"/>
              <a:pPr>
                <a:defRPr/>
              </a:pPr>
              <a:t>20/06/2014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0BF82-2E53-4E56-9540-EFE170DCE4B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9FADD-1E37-4A4C-A300-57A9AE25B377}" type="datetimeFigureOut">
              <a:rPr lang="fr-FR"/>
              <a:pPr>
                <a:defRPr/>
              </a:pPr>
              <a:t>20/06/2014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E2695-6C10-4A50-90CD-41512442DA7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CA97F-34AE-4A6A-A937-FC90D711501F}" type="datetimeFigureOut">
              <a:rPr lang="fr-FR"/>
              <a:pPr>
                <a:defRPr/>
              </a:pPr>
              <a:t>20/06/2014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088ED-7216-4269-87C8-BEC406E8DC2E}" type="datetimeFigureOut">
              <a:rPr lang="fr-FR"/>
              <a:pPr>
                <a:defRPr/>
              </a:pPr>
              <a:t>20/06/2014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004A5-B4FC-4927-81B1-456BC71BCBA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197E1-8D37-4C05-AFE6-0CE51996F36A}" type="datetimeFigureOut">
              <a:rPr lang="fr-FR"/>
              <a:pPr>
                <a:defRPr/>
              </a:pPr>
              <a:t>20/06/2014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736EB-5C11-4BD4-8305-F0AC45A9FE1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322B7-559C-4A87-A218-879C15766EDE}" type="datetimeFigureOut">
              <a:rPr lang="fr-FR"/>
              <a:pPr>
                <a:defRPr/>
              </a:pPr>
              <a:t>20/06/2014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7152E-852F-4226-A240-5FEAE9677828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CA655-7EE9-4982-9167-CBEA403836CD}" type="datetimeFigureOut">
              <a:rPr lang="fr-FR"/>
              <a:pPr>
                <a:defRPr/>
              </a:pPr>
              <a:t>20/06/2014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28DF7-9325-4B58-97B7-6B907CD6E7A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54BD5-9649-4FB8-89A7-C3B89784B2F0}" type="datetimeFigureOut">
              <a:rPr lang="fr-FR"/>
              <a:pPr>
                <a:defRPr/>
              </a:pPr>
              <a:t>20/06/2014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1B8DA-779A-4B5D-B83F-AEBCF8CF35C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F928E-680A-4B49-BFD4-297F6A34C89A}" type="datetimeFigureOut">
              <a:rPr lang="fr-FR"/>
              <a:pPr>
                <a:defRPr/>
              </a:pPr>
              <a:t>20/06/2014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09BE2-ABF0-45A2-9EB1-9E3B7CCBCE9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228A3-D4FC-4AB6-A5BC-719224017C5D}" type="datetimeFigureOut">
              <a:rPr lang="fr-FR"/>
              <a:pPr>
                <a:defRPr/>
              </a:pPr>
              <a:t>20/06/2014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30D2E-0A61-45D6-AE6A-FDBD0CA80A39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51EE8-319D-4FFD-A778-A57A19CF2FA3}" type="datetimeFigureOut">
              <a:rPr lang="fr-FR"/>
              <a:pPr>
                <a:defRPr/>
              </a:pPr>
              <a:t>20/06/2014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F15AD-439D-4FD5-AD92-27CE38C765C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78BD1-BDFD-4947-89B2-8064D05EC0A7}" type="datetimeFigureOut">
              <a:rPr lang="fr-FR"/>
              <a:pPr>
                <a:defRPr/>
              </a:pPr>
              <a:t>20/06/2014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F8EFC-E0E9-4EE1-819B-A33034EA2F0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F1F75-56E0-4C96-BDD3-E2D65AB946D4}" type="datetimeFigureOut">
              <a:rPr lang="fr-FR"/>
              <a:pPr>
                <a:defRPr/>
              </a:pPr>
              <a:t>20/06/2014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479B3-CDB2-4ABF-9B9B-6CD25D82B5A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57C5-5DDC-4F04-94FE-E2C82E7F559A}" type="datetimeFigureOut">
              <a:rPr lang="fr-FR"/>
              <a:pPr>
                <a:defRPr/>
              </a:pPr>
              <a:t>20/06/2014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196E5-9B14-4543-9BEA-4F8A8B9A663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0E80-0FD2-49AF-BCFE-335EF15BECD0}" type="datetimeFigureOut">
              <a:rPr lang="fr-FR"/>
              <a:pPr>
                <a:defRPr/>
              </a:pPr>
              <a:t>20/06/2014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5A04B-FD19-465E-978D-63124C7883B6}" type="datetimeFigureOut">
              <a:rPr lang="fr-FR"/>
              <a:pPr>
                <a:defRPr/>
              </a:pPr>
              <a:t>20/06/2014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7EDC6-62C9-409D-81CB-7B97FA921C0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E7119A-2E04-4003-8FD9-D7CEFC152BDC}" type="datetimeFigureOut">
              <a:rPr lang="fr-FR"/>
              <a:pPr>
                <a:defRPr/>
              </a:pPr>
              <a:t>20/06/2014</a:t>
            </a:fld>
            <a:endParaRPr lang="fr-FR"/>
          </a:p>
        </p:txBody>
      </p:sp>
      <p:sp>
        <p:nvSpPr>
          <p:cNvPr id="7" name="Espace réservé du numéro de diapositive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89C596-4B42-41C4-96B8-75378013848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8" name="Image 6" descr="masque_PASTEU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6072188" y="6519863"/>
            <a:ext cx="33575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Institut Pasteur de Tunis</a:t>
            </a:r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6" name="Espace réservé du texte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6F04E-CF45-4C60-93B0-4409D9C1A4BE}" type="datetimeFigureOut">
              <a:rPr lang="fr-FR"/>
              <a:pPr>
                <a:defRPr/>
              </a:pPr>
              <a:t>20/06/2014</a:t>
            </a:fld>
            <a:endParaRPr lang="en-US"/>
          </a:p>
        </p:txBody>
      </p:sp>
      <p:sp>
        <p:nvSpPr>
          <p:cNvPr id="11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72F61-5A9D-48EA-9E26-49823477339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1BBAA-4EF4-4E1D-A6B7-F2B12C0F811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2C5CC-09DD-47A9-B370-F10459827C09}" type="datetime1">
              <a:rPr lang="fr-FR"/>
              <a:pPr>
                <a:defRPr/>
              </a:pPr>
              <a:t>20/06/2014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CSE-Juin 2011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27935-F928-4B7B-AB1B-416FDEE4E13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0DA28-1979-446C-9BF3-3386D007B086}" type="datetimeFigureOut">
              <a:rPr lang="fr-FR"/>
              <a:pPr>
                <a:defRPr/>
              </a:pPr>
              <a:t>20/06/2014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CF90B-A300-488E-92E1-4861EDF95A0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5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8.pn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39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40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41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3CD689-743F-4AA6-98E6-2CB19A4B4EBA}" type="datetimeFigureOut">
              <a:rPr lang="fr-FR"/>
              <a:pPr>
                <a:defRPr/>
              </a:pPr>
              <a:t>20/06/2014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DE781D-C4D7-46CD-A9FB-39FD0FAADFA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31" name="Image 6" descr="masque_PASTEU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6072188" y="6519863"/>
            <a:ext cx="33575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Institut Pasteur de Tunis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88" r:id="rId1"/>
    <p:sldLayoutId id="214748698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4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CF5FF9-E9D5-4FA3-8943-AE50B35217BD}" type="datetimeFigureOut">
              <a:rPr lang="fr-FR"/>
              <a:pPr>
                <a:defRPr/>
              </a:pPr>
              <a:t>20/06/2014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BE80DC-6C2A-4BB1-91F9-8FAB932B8E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247" name="Image 6" descr="masque_product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7643813" y="6500813"/>
            <a:ext cx="15716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1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BE" smtClean="0"/>
          </a:p>
        </p:txBody>
      </p:sp>
      <p:sp>
        <p:nvSpPr>
          <p:cNvPr id="1126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8594BB-7D28-401D-AA70-B6D8437E8628}" type="datetimeFigureOut">
              <a:rPr lang="fr-FR"/>
              <a:pPr>
                <a:defRPr/>
              </a:pPr>
              <a:t>20/06/2014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3367A3-556F-4C66-BEEF-4270071DD0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1271" name="Image 6" descr="Charles et transitio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Image 7" descr="logo transparent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8" y="47625"/>
            <a:ext cx="7143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Image 8" descr="logo-RIIP-definitif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63" y="5929313"/>
            <a:ext cx="2214562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019" r:id="rId1"/>
    <p:sldLayoutId id="2147487020" r:id="rId2"/>
    <p:sldLayoutId id="214748702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229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EB73F-4C15-49CD-94B4-ED63B0AE3467}" type="datetimeFigureOut">
              <a:rPr lang="fr-FR"/>
              <a:pPr>
                <a:defRPr/>
              </a:pPr>
              <a:t>20/06/2014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9A3C0E-C936-45F3-974B-F416E8DC13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2295" name="Image 6" descr="masque_PASTEU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5857875" y="6519863"/>
            <a:ext cx="335756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L’Institut Pasteur de Tunis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2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331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05C332-5345-45AC-836C-22CF1D29C8C9}" type="datetimeFigureOut">
              <a:rPr lang="fr-FR"/>
              <a:pPr>
                <a:defRPr/>
              </a:pPr>
              <a:t>20/06/2014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629421-D10A-4AE9-949C-197D9551C2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3319" name="Image 6" descr="masque_santépublique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7215188" y="6519863"/>
            <a:ext cx="207168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Santé publique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23" r:id="rId1"/>
    <p:sldLayoutId id="2147487024" r:id="rId2"/>
    <p:sldLayoutId id="2147487025" r:id="rId3"/>
    <p:sldLayoutId id="2147487026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433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706256-3F2E-4219-8839-8D33986DCA93}" type="datetimeFigureOut">
              <a:rPr lang="fr-FR"/>
              <a:pPr>
                <a:defRPr/>
              </a:pPr>
              <a:t>20/06/2014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4260B9-1BE9-4616-B9D1-FAFC9737DA1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4343" name="Image 6" descr="masque_recherch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6215063" y="6500813"/>
            <a:ext cx="32861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et 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2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536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F67569-0600-419C-8BE4-D92A4B9D8274}" type="datetimeFigureOut">
              <a:rPr lang="fr-FR"/>
              <a:pPr>
                <a:defRPr/>
              </a:pPr>
              <a:t>20/06/2014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8E285D-BBB4-4724-860B-A77A1D74240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5367" name="Image 6" descr="masque_soutie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6643688" y="6500813"/>
            <a:ext cx="32861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Activités de soutien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2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638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0FE88B-24A5-462E-B026-C7E78C798130}" type="datetimeFigureOut">
              <a:rPr lang="fr-FR"/>
              <a:pPr>
                <a:defRPr/>
              </a:pPr>
              <a:t>20/06/2014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775E60-3511-4408-B5F0-953FAAA1AE2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6391" name="Image 6" descr="masque_product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7643813" y="6500813"/>
            <a:ext cx="15716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2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339A9A-2DBC-458B-8BC0-10DE3C3EFA58}" type="datetimeFigureOut">
              <a:rPr lang="fr-FR"/>
              <a:pPr>
                <a:defRPr/>
              </a:pPr>
              <a:t>20/06/2014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4C2187-A9E4-4136-B977-5BBD4FDE04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2055" name="Image 6" descr="masque_recherche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6429375" y="6500813"/>
            <a:ext cx="27146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i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Research</a:t>
            </a:r>
            <a:r>
              <a:rPr lang="fr-FR" sz="16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training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90" r:id="rId1"/>
    <p:sldLayoutId id="2147486991" r:id="rId2"/>
    <p:sldLayoutId id="2147486992" r:id="rId3"/>
    <p:sldLayoutId id="2147486993" r:id="rId4"/>
    <p:sldLayoutId id="2147486994" r:id="rId5"/>
    <p:sldLayoutId id="2147486995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7F66FB-0E21-41BC-917C-738EBDFBA538}" type="datetimeFigureOut">
              <a:rPr lang="fr-FR"/>
              <a:pPr>
                <a:defRPr/>
              </a:pPr>
              <a:t>20/06/2014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E9F218-333C-461B-8A13-C1A8A3163A4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3079" name="Image 6" descr="masque_soutie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6929438" y="6500813"/>
            <a:ext cx="32861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Support </a:t>
            </a:r>
            <a:r>
              <a:rPr lang="fr-FR" sz="1600" b="1" i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activities</a:t>
            </a:r>
            <a:endParaRPr lang="fr-FR" sz="1600" b="1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9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9447E0-678F-4965-B3D4-E18B9C4C8019}" type="datetimeFigureOut">
              <a:rPr lang="fr-FR"/>
              <a:pPr>
                <a:defRPr/>
              </a:pPr>
              <a:t>20/06/2014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A11810-AF06-48D1-A401-35EC0D9747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4103" name="Image 6" descr="masque_product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7643813" y="6500813"/>
            <a:ext cx="15716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BE" smtClean="0"/>
          </a:p>
        </p:txBody>
      </p:sp>
      <p:sp>
        <p:nvSpPr>
          <p:cNvPr id="512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1E777F-0691-4ACF-94B2-1AEEEAB8636A}" type="datetimeFigureOut">
              <a:rPr lang="fr-FR"/>
              <a:pPr>
                <a:defRPr/>
              </a:pPr>
              <a:t>20/06/2014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94BDAD-4648-4361-A81D-63E52306149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5127" name="Image 6" descr="Charles et transition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Image 7" descr="logo transparent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1438" y="47625"/>
            <a:ext cx="7143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Image 9" descr="RIIP_en.pn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929438" y="6000750"/>
            <a:ext cx="21050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98" r:id="rId1"/>
    <p:sldLayoutId id="2147486999" r:id="rId2"/>
    <p:sldLayoutId id="2147487000" r:id="rId3"/>
    <p:sldLayoutId id="2147487001" r:id="rId4"/>
    <p:sldLayoutId id="2147487002" r:id="rId5"/>
    <p:sldLayoutId id="2147487003" r:id="rId6"/>
    <p:sldLayoutId id="2147487004" r:id="rId7"/>
    <p:sldLayoutId id="2147487005" r:id="rId8"/>
    <p:sldLayoutId id="2147487006" r:id="rId9"/>
    <p:sldLayoutId id="2147487007" r:id="rId10"/>
    <p:sldLayoutId id="2147487008" r:id="rId11"/>
    <p:sldLayoutId id="2147487009" r:id="rId12"/>
    <p:sldLayoutId id="2147487010" r:id="rId13"/>
    <p:sldLayoutId id="2147487011" r:id="rId14"/>
    <p:sldLayoutId id="2147487012" r:id="rId15"/>
    <p:sldLayoutId id="2147487013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614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6BB958-1714-46FA-82C9-8AA1B1144C36}" type="datetimeFigureOut">
              <a:rPr lang="fr-FR"/>
              <a:pPr>
                <a:defRPr/>
              </a:pPr>
              <a:t>20/06/2014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685B3C-485D-406C-A940-45A254DD35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6151" name="Image 6" descr="masque_PASTEU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5857875" y="6519863"/>
            <a:ext cx="335756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L’Institut Pasteur de Tunis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1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717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20F6F4-3998-468D-9FC5-7BAE1EBA87D5}" type="datetimeFigureOut">
              <a:rPr lang="fr-FR"/>
              <a:pPr>
                <a:defRPr/>
              </a:pPr>
              <a:t>20/06/2014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ED292C-AA96-45F0-A861-8ED0520FEE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7175" name="Image 6" descr="masque_santépubliq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7215188" y="6519863"/>
            <a:ext cx="207168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Public </a:t>
            </a:r>
            <a:r>
              <a:rPr lang="fr-FR" sz="1600" b="1" i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Health</a:t>
            </a:r>
            <a:endParaRPr lang="fr-FR" sz="1600" b="1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1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819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B073E0-839D-404A-9408-435DC2DDA947}" type="datetimeFigureOut">
              <a:rPr lang="fr-FR"/>
              <a:pPr>
                <a:defRPr/>
              </a:pPr>
              <a:t>20/06/2014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C43009-54E0-41B2-9E24-75CA7F89FB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8199" name="Image 6" descr="masque_recherch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6215063" y="6500813"/>
            <a:ext cx="32861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et 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1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921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A0C24A-86FA-4725-9A67-909160FDBDCA}" type="datetimeFigureOut">
              <a:rPr lang="fr-FR"/>
              <a:pPr>
                <a:defRPr/>
              </a:pPr>
              <a:t>20/06/2014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AE30BA-77BD-48E8-8541-8AEE3AB73C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9223" name="Image 6" descr="masque_soutie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6643688" y="6500813"/>
            <a:ext cx="32861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Activités de soutien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1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re 1"/>
          <p:cNvSpPr>
            <a:spLocks noGrp="1"/>
          </p:cNvSpPr>
          <p:nvPr>
            <p:ph type="ctrTitle" idx="4294967295"/>
          </p:nvPr>
        </p:nvSpPr>
        <p:spPr>
          <a:xfrm>
            <a:off x="-71438" y="0"/>
            <a:ext cx="8001001" cy="6858000"/>
          </a:xfrm>
        </p:spPr>
        <p:txBody>
          <a:bodyPr/>
          <a:lstStyle/>
          <a:p>
            <a:pPr eaLnBrk="1" hangingPunct="1"/>
            <a:r>
              <a:rPr lang="en-US" b="1" i="1" smtClean="0">
                <a:solidFill>
                  <a:schemeClr val="tx2"/>
                </a:solidFill>
                <a:latin typeface="Verdana" pitchFamily="34" charset="0"/>
              </a:rPr>
              <a:t>Institut Pasteur </a:t>
            </a:r>
            <a:br>
              <a:rPr lang="en-US" b="1" i="1" smtClean="0">
                <a:solidFill>
                  <a:schemeClr val="tx2"/>
                </a:solidFill>
                <a:latin typeface="Verdana" pitchFamily="34" charset="0"/>
              </a:rPr>
            </a:br>
            <a:r>
              <a:rPr lang="en-US" b="1" i="1" smtClean="0">
                <a:solidFill>
                  <a:schemeClr val="tx2"/>
                </a:solidFill>
                <a:latin typeface="Verdana" pitchFamily="34" charset="0"/>
              </a:rPr>
              <a:t>de Tunis</a:t>
            </a:r>
            <a:endParaRPr lang="fr-FR" b="1" i="1" smtClean="0">
              <a:solidFill>
                <a:srgbClr val="88B10C"/>
              </a:solidFill>
              <a:latin typeface="Verdana" pitchFamily="34" charset="0"/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214313" y="5105400"/>
            <a:ext cx="7286625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120 years dedicated to </a:t>
            </a:r>
            <a:b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Public Health</a:t>
            </a:r>
            <a:endParaRPr lang="en-US" sz="2000" b="1" i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0420" name="ZoneTexte 3"/>
          <p:cNvSpPr txBox="1">
            <a:spLocks noChangeArrowheads="1"/>
          </p:cNvSpPr>
          <p:nvPr/>
        </p:nvSpPr>
        <p:spPr bwMode="auto">
          <a:xfrm>
            <a:off x="0" y="785813"/>
            <a:ext cx="1624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i="1">
                <a:solidFill>
                  <a:srgbClr val="355E85"/>
                </a:solidFill>
                <a:latin typeface="Verdana" pitchFamily="34" charset="0"/>
              </a:rPr>
              <a:t>www.pasteur.tn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re 1"/>
          <p:cNvSpPr txBox="1">
            <a:spLocks/>
          </p:cNvSpPr>
          <p:nvPr/>
        </p:nvSpPr>
        <p:spPr bwMode="auto">
          <a:xfrm>
            <a:off x="714375" y="357188"/>
            <a:ext cx="67865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b="1" i="1">
                <a:solidFill>
                  <a:srgbClr val="88B10C"/>
                </a:solidFill>
                <a:latin typeface="Verdana" pitchFamily="34" charset="0"/>
              </a:rPr>
              <a:t>Training activities</a:t>
            </a:r>
          </a:p>
          <a:p>
            <a:pPr algn="ctr"/>
            <a:r>
              <a:rPr lang="en-US" sz="3600" b="1" i="1">
                <a:solidFill>
                  <a:srgbClr val="88B10C"/>
                </a:solidFill>
                <a:latin typeface="Verdana" pitchFamily="34" charset="0"/>
              </a:rPr>
              <a:t>  </a:t>
            </a:r>
          </a:p>
        </p:txBody>
      </p:sp>
      <p:sp>
        <p:nvSpPr>
          <p:cNvPr id="69635" name="Espace réservé du contenu 2"/>
          <p:cNvSpPr txBox="1">
            <a:spLocks/>
          </p:cNvSpPr>
          <p:nvPr/>
        </p:nvSpPr>
        <p:spPr bwMode="auto">
          <a:xfrm>
            <a:off x="357188" y="1428750"/>
            <a:ext cx="72151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>
                <a:solidFill>
                  <a:srgbClr val="002060"/>
                </a:solidFill>
                <a:latin typeface="Verdana" pitchFamily="34" charset="0"/>
              </a:rPr>
              <a:t> IPT </a:t>
            </a:r>
            <a:r>
              <a:rPr lang="en-US" b="1" i="1">
                <a:solidFill>
                  <a:srgbClr val="002060"/>
                </a:solidFill>
                <a:latin typeface="Verdana" pitchFamily="34" charset="0"/>
              </a:rPr>
              <a:t>linked to University Tunis El Manar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en-US" b="1" i="1">
              <a:solidFill>
                <a:srgbClr val="002060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i="1">
                <a:solidFill>
                  <a:srgbClr val="002060"/>
                </a:solidFill>
                <a:latin typeface="Verdana" pitchFamily="34" charset="0"/>
              </a:rPr>
              <a:t> Activities with </a:t>
            </a:r>
            <a:r>
              <a:rPr lang="en-US" b="1">
                <a:solidFill>
                  <a:srgbClr val="002060"/>
                </a:solidFill>
                <a:latin typeface="Verdana" pitchFamily="34" charset="0"/>
              </a:rPr>
              <a:t> the various universities and at international level</a:t>
            </a:r>
            <a:endParaRPr lang="fr-FR" b="1">
              <a:solidFill>
                <a:srgbClr val="002060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>
                <a:solidFill>
                  <a:srgbClr val="002060"/>
                </a:solidFill>
                <a:latin typeface="Verdana" pitchFamily="34" charset="0"/>
              </a:rPr>
              <a:t>Organization of theoretical and practical courses in the various domains of the biology, new technologies </a:t>
            </a:r>
            <a:endParaRPr lang="fr-FR">
              <a:solidFill>
                <a:srgbClr val="002060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>
                <a:solidFill>
                  <a:srgbClr val="002060"/>
                </a:solidFill>
                <a:latin typeface="Verdana" pitchFamily="34" charset="0"/>
              </a:rPr>
              <a:t>Direction of PhDs of various national and international universities (sciences, medicine, others)</a:t>
            </a:r>
            <a:endParaRPr lang="fr-FR">
              <a:solidFill>
                <a:srgbClr val="002060"/>
              </a:solidFill>
              <a:latin typeface="Verdana" pitchFamily="34" charset="0"/>
            </a:endParaRPr>
          </a:p>
        </p:txBody>
      </p:sp>
      <p:pic>
        <p:nvPicPr>
          <p:cNvPr id="69636" name="Picture 21" descr="IMG_00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4445000"/>
            <a:ext cx="233045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23" descr="IMG_00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4445000"/>
            <a:ext cx="2201862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Image 15" descr="Image17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4445000"/>
            <a:ext cx="2357437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re 1"/>
          <p:cNvSpPr txBox="1">
            <a:spLocks/>
          </p:cNvSpPr>
          <p:nvPr/>
        </p:nvSpPr>
        <p:spPr bwMode="auto">
          <a:xfrm>
            <a:off x="71438" y="5000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200" b="1" i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Research &amp; development</a:t>
            </a:r>
          </a:p>
          <a:p>
            <a:pPr algn="ctr">
              <a:defRPr/>
            </a:pPr>
            <a:endParaRPr lang="en-US" sz="2800" b="1" i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b="1" i="1" dirty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Field of activities</a:t>
            </a:r>
          </a:p>
          <a:p>
            <a:pPr algn="ctr">
              <a:defRPr/>
            </a:pPr>
            <a:r>
              <a:rPr lang="en-US" sz="3200" b="1" i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fr-FR" sz="3200" b="1" i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/>
            </a:r>
            <a:br>
              <a:rPr lang="fr-FR" sz="3200" b="1" i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cs typeface="Arial" charset="0"/>
              </a:rPr>
            </a:br>
            <a:endParaRPr lang="fr-FR" sz="3200" b="1" i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8611" name="Rectangle 3"/>
          <p:cNvSpPr txBox="1">
            <a:spLocks noChangeArrowheads="1"/>
          </p:cNvSpPr>
          <p:nvPr/>
        </p:nvSpPr>
        <p:spPr bwMode="auto">
          <a:xfrm>
            <a:off x="428625" y="2071688"/>
            <a:ext cx="74295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Infectious diseases +++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(national health priorities)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Leishmaniasis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hydatidosis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, tuberculosis, viral hepatitis, rabies,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papillomavirus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enteroviruses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, avian virus, other veterinary microbial diseases, etc.</a:t>
            </a:r>
          </a:p>
          <a:p>
            <a:pPr>
              <a:spcBef>
                <a:spcPct val="20000"/>
              </a:spcBef>
              <a:defRPr/>
            </a:pPr>
            <a:endParaRPr lang="en-US" sz="17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cs typeface="Arial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Scorpion and snake biochemistry/immunology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 Congenital immune deficiencies/immune disorders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 Genetic susceptibility to metabolic and infectious diseases, cancer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 R&amp;D biotechnology and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bioprocesses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(rabies, measles, Hepatitis C, veterinary vaccines)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cs typeface="Arial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 Bioinformatics and Mathematical modeling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Entomology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 Clinical Epidemiology and Control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(including clinical trials)</a:t>
            </a:r>
            <a:endParaRPr lang="fr-FR" sz="1600" dirty="0">
              <a:solidFill>
                <a:schemeClr val="accent1">
                  <a:lumMod val="50000"/>
                </a:schemeClr>
              </a:solidFill>
              <a:latin typeface="Verdana" pitchFamily="34" charset="0"/>
              <a:cs typeface="Arial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7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768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4" descr="IMG_1928"/>
          <p:cNvPicPr>
            <a:picLocks noChangeAspect="1" noChangeArrowheads="1"/>
          </p:cNvPicPr>
          <p:nvPr/>
        </p:nvPicPr>
        <p:blipFill>
          <a:blip r:embed="rId4"/>
          <a:srcRect l="10901" t="13800" r="9714" b="529"/>
          <a:stretch>
            <a:fillRect/>
          </a:stretch>
        </p:blipFill>
        <p:spPr bwMode="auto">
          <a:xfrm>
            <a:off x="4572000" y="0"/>
            <a:ext cx="47117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4" descr="IMG_1940"/>
          <p:cNvPicPr>
            <a:picLocks noChangeAspect="1" noChangeArrowheads="1"/>
          </p:cNvPicPr>
          <p:nvPr/>
        </p:nvPicPr>
        <p:blipFill>
          <a:blip r:embed="rId5"/>
          <a:srcRect l="3461" r="2296" b="11581"/>
          <a:stretch>
            <a:fillRect/>
          </a:stretch>
        </p:blipFill>
        <p:spPr bwMode="auto">
          <a:xfrm>
            <a:off x="4572000" y="3500438"/>
            <a:ext cx="47863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Image 5" descr="IMG_2368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00438"/>
            <a:ext cx="46434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re 1"/>
          <p:cNvSpPr txBox="1">
            <a:spLocks/>
          </p:cNvSpPr>
          <p:nvPr/>
        </p:nvSpPr>
        <p:spPr bwMode="auto">
          <a:xfrm>
            <a:off x="71438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i="1">
                <a:solidFill>
                  <a:srgbClr val="88B10C"/>
                </a:solidFill>
                <a:latin typeface="Verdana" pitchFamily="34" charset="0"/>
              </a:rPr>
              <a:t>Research &amp; development</a:t>
            </a:r>
          </a:p>
          <a:p>
            <a:pPr algn="ctr"/>
            <a:endParaRPr lang="en-US" sz="3200" b="1" i="1">
              <a:solidFill>
                <a:srgbClr val="88B10C"/>
              </a:solidFill>
              <a:latin typeface="Verdana" pitchFamily="34" charset="0"/>
            </a:endParaRPr>
          </a:p>
          <a:p>
            <a:pPr algn="ctr"/>
            <a:r>
              <a:rPr lang="en-US" sz="2800" b="1" i="1">
                <a:solidFill>
                  <a:srgbClr val="C00000"/>
                </a:solidFill>
                <a:latin typeface="Verdana" pitchFamily="34" charset="0"/>
              </a:rPr>
              <a:t>Financial support</a:t>
            </a:r>
          </a:p>
          <a:p>
            <a:pPr algn="ctr"/>
            <a:r>
              <a:rPr lang="en-US" sz="3200" b="1" i="1">
                <a:solidFill>
                  <a:srgbClr val="88B10C"/>
                </a:solidFill>
                <a:latin typeface="Verdana" pitchFamily="34" charset="0"/>
              </a:rPr>
              <a:t> </a:t>
            </a:r>
            <a:r>
              <a:rPr lang="fr-FR" sz="3200" b="1" i="1">
                <a:solidFill>
                  <a:srgbClr val="88B10C"/>
                </a:solidFill>
                <a:latin typeface="Verdana" pitchFamily="34" charset="0"/>
              </a:rPr>
              <a:t/>
            </a:r>
            <a:br>
              <a:rPr lang="fr-FR" sz="3200" b="1" i="1">
                <a:solidFill>
                  <a:srgbClr val="88B10C"/>
                </a:solidFill>
                <a:latin typeface="Verdana" pitchFamily="34" charset="0"/>
              </a:rPr>
            </a:br>
            <a:endParaRPr lang="fr-FR" sz="3200" b="1" i="1">
              <a:solidFill>
                <a:srgbClr val="88B10C"/>
              </a:solidFill>
              <a:latin typeface="Verdana" pitchFamily="34" charset="0"/>
            </a:endParaRPr>
          </a:p>
        </p:txBody>
      </p:sp>
      <p:sp>
        <p:nvSpPr>
          <p:cNvPr id="72707" name="Espace réservé du contenu 2"/>
          <p:cNvSpPr txBox="1">
            <a:spLocks/>
          </p:cNvSpPr>
          <p:nvPr/>
        </p:nvSpPr>
        <p:spPr bwMode="auto">
          <a:xfrm>
            <a:off x="285750" y="2212975"/>
            <a:ext cx="7143750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b="1">
                <a:solidFill>
                  <a:srgbClr val="002060"/>
                </a:solidFill>
                <a:latin typeface="Verdana" pitchFamily="34" charset="0"/>
              </a:rPr>
              <a:t>National</a:t>
            </a:r>
            <a:r>
              <a:rPr lang="en-US" sz="1900">
                <a:solidFill>
                  <a:srgbClr val="002060"/>
                </a:solidFill>
                <a:latin typeface="Verdana" pitchFamily="34" charset="0"/>
              </a:rPr>
              <a:t> support through the eligibility of the groups to be Research Laboratories (9) supported by the Tunisian Ministry of Higher Education and Scientific Research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en-US" sz="1900">
              <a:solidFill>
                <a:srgbClr val="002060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b="1">
                <a:solidFill>
                  <a:srgbClr val="002060"/>
                </a:solidFill>
                <a:latin typeface="Verdana" pitchFamily="34" charset="0"/>
              </a:rPr>
              <a:t>International</a:t>
            </a:r>
            <a:r>
              <a:rPr lang="en-US" sz="1900">
                <a:solidFill>
                  <a:srgbClr val="002060"/>
                </a:solidFill>
                <a:latin typeface="Verdana" pitchFamily="34" charset="0"/>
              </a:rPr>
              <a:t>  financial supports  from European Commission-PCRD; World Health Organization/TDR; National Institutes of Health; </a:t>
            </a:r>
            <a:r>
              <a:rPr lang="fr-FR" sz="1900">
                <a:solidFill>
                  <a:srgbClr val="002060"/>
                </a:solidFill>
                <a:latin typeface="Verdana" pitchFamily="34" charset="0"/>
              </a:rPr>
              <a:t>Walter Reed Army Institute of Research</a:t>
            </a:r>
            <a:r>
              <a:rPr lang="en-US" sz="1900">
                <a:solidFill>
                  <a:srgbClr val="002060"/>
                </a:solidFill>
                <a:latin typeface="Verdana" pitchFamily="34" charset="0"/>
              </a:rPr>
              <a:t>; International Agency of Atomic Energy; The Wellcome Trust; Agence Nationale de Recherche; OTAN; The network of Pasteur Institutes-RIIP; NEPAD; TWAS; notably).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en-US" sz="1900">
              <a:solidFill>
                <a:srgbClr val="002060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US" sz="1900" b="1">
                <a:solidFill>
                  <a:srgbClr val="002060"/>
                </a:solidFill>
                <a:latin typeface="Verdana" pitchFamily="34" charset="0"/>
              </a:rPr>
              <a:t>PCI</a:t>
            </a:r>
            <a:r>
              <a:rPr lang="en-US" sz="190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fr-FR" sz="1900">
                <a:solidFill>
                  <a:srgbClr val="002060"/>
                </a:solidFill>
                <a:latin typeface="Verdana" pitchFamily="34" charset="0"/>
              </a:rPr>
              <a:t>Internal Collaborative Program, 2nd year. </a:t>
            </a:r>
            <a:r>
              <a:rPr lang="en-US" sz="1900">
                <a:solidFill>
                  <a:srgbClr val="002060"/>
                </a:solidFill>
                <a:latin typeface="Verdana" pitchFamily="34" charset="0"/>
              </a:rPr>
              <a:t/>
            </a:r>
            <a:br>
              <a:rPr lang="en-US" sz="1900">
                <a:solidFill>
                  <a:srgbClr val="002060"/>
                </a:solidFill>
                <a:latin typeface="Verdana" pitchFamily="34" charset="0"/>
              </a:rPr>
            </a:br>
            <a:endParaRPr lang="en-US" sz="1900">
              <a:solidFill>
                <a:srgbClr val="002060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900">
                <a:solidFill>
                  <a:srgbClr val="002060"/>
                </a:solidFill>
                <a:latin typeface="Verdana" pitchFamily="34" charset="0"/>
              </a:rPr>
              <a:t/>
            </a:r>
            <a:br>
              <a:rPr lang="en-US" sz="1900">
                <a:solidFill>
                  <a:srgbClr val="002060"/>
                </a:solidFill>
                <a:latin typeface="Verdana" pitchFamily="34" charset="0"/>
              </a:rPr>
            </a:br>
            <a:endParaRPr lang="en-US" sz="1900">
              <a:solidFill>
                <a:srgbClr val="00206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fr-FR"/>
          </a:p>
        </p:txBody>
      </p:sp>
      <p:sp>
        <p:nvSpPr>
          <p:cNvPr id="73731" name="ZoneTexte 4"/>
          <p:cNvSpPr txBox="1">
            <a:spLocks noChangeArrowheads="1"/>
          </p:cNvSpPr>
          <p:nvPr/>
        </p:nvSpPr>
        <p:spPr bwMode="auto">
          <a:xfrm>
            <a:off x="857250" y="1238250"/>
            <a:ext cx="7215188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latin typeface="Calibri" pitchFamily="34" charset="0"/>
              </a:rPr>
              <a:t>ANR (Paris, France) 			R&amp;D</a:t>
            </a:r>
          </a:p>
          <a:p>
            <a:r>
              <a:rPr lang="en-US" sz="1400" b="1">
                <a:latin typeface="Calibri" pitchFamily="34" charset="0"/>
              </a:rPr>
              <a:t>BIO-RAD (Paris, France) 			Patent strengthening</a:t>
            </a:r>
            <a:endParaRPr lang="fr-FR" sz="1400" b="1">
              <a:latin typeface="Calibri" pitchFamily="34" charset="0"/>
            </a:endParaRPr>
          </a:p>
          <a:p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European Commission (Brussels, Belgium) </a:t>
            </a:r>
            <a:r>
              <a:rPr lang="en-US" sz="1400" b="1">
                <a:latin typeface="Calibri" pitchFamily="34" charset="0"/>
              </a:rPr>
              <a:t>	R&amp;D</a:t>
            </a:r>
            <a:endParaRPr lang="fr-FR" sz="1400" b="1">
              <a:latin typeface="Calibri" pitchFamily="34" charset="0"/>
            </a:endParaRPr>
          </a:p>
          <a:p>
            <a:r>
              <a:rPr lang="en-US" sz="1400" b="1">
                <a:latin typeface="Calibri" pitchFamily="34" charset="0"/>
              </a:rPr>
              <a:t>Fondation Mérieux (Lyon, France) 		Euro-Mediterranean Public Health 					Information System</a:t>
            </a:r>
            <a:endParaRPr lang="fr-FR" sz="1400" b="1">
              <a:latin typeface="Calibri" pitchFamily="34" charset="0"/>
            </a:endParaRPr>
          </a:p>
          <a:p>
            <a:r>
              <a:rPr lang="en-US" sz="1400" b="1">
                <a:latin typeface="Calibri" pitchFamily="34" charset="0"/>
              </a:rPr>
              <a:t>Fort Dodge Animal Health		Vaccine development and validation</a:t>
            </a:r>
            <a:endParaRPr lang="fr-FR" sz="1400" b="1">
              <a:latin typeface="Calibri" pitchFamily="34" charset="0"/>
            </a:endParaRPr>
          </a:p>
          <a:p>
            <a:r>
              <a:rPr lang="en-US" sz="1400" b="1">
                <a:latin typeface="Calibri" pitchFamily="34" charset="0"/>
              </a:rPr>
              <a:t>International Atomic Energy Agency </a:t>
            </a:r>
          </a:p>
          <a:p>
            <a:r>
              <a:rPr lang="en-US" sz="1400" b="1">
                <a:latin typeface="Calibri" pitchFamily="34" charset="0"/>
              </a:rPr>
              <a:t>(Vienna, Austria) 			R&amp;D capacity building and training</a:t>
            </a:r>
            <a:endParaRPr lang="fr-FR" sz="1400" b="1">
              <a:latin typeface="Calibri" pitchFamily="34" charset="0"/>
            </a:endParaRPr>
          </a:p>
          <a:p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Institut Pasteur International Network</a:t>
            </a:r>
          </a:p>
          <a:p>
            <a:r>
              <a:rPr lang="en-US" sz="1400" b="1">
                <a:latin typeface="Calibri" pitchFamily="34" charset="0"/>
              </a:rPr>
              <a:t>(Paris, France) 			R&amp;D and Public Health Activities (control)</a:t>
            </a:r>
            <a:endParaRPr lang="fr-FR" sz="1400" b="1">
              <a:latin typeface="Calibri" pitchFamily="34" charset="0"/>
            </a:endParaRPr>
          </a:p>
          <a:p>
            <a:r>
              <a:rPr lang="en-US" sz="1400" b="1">
                <a:latin typeface="Calibri" pitchFamily="34" charset="0"/>
              </a:rPr>
              <a:t>Joint WHO/EMRO-COMSTECH</a:t>
            </a:r>
          </a:p>
          <a:p>
            <a:r>
              <a:rPr lang="en-US" sz="1400" b="1">
                <a:latin typeface="Calibri" pitchFamily="34" charset="0"/>
              </a:rPr>
              <a:t>(Islamabad, Pakistan) 			R&amp;D</a:t>
            </a:r>
            <a:endParaRPr lang="fr-FR" sz="1400" b="1">
              <a:latin typeface="Calibri" pitchFamily="34" charset="0"/>
            </a:endParaRPr>
          </a:p>
          <a:p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National Institutes of Health</a:t>
            </a:r>
            <a:r>
              <a:rPr lang="en-US" sz="1400" b="1">
                <a:latin typeface="Calibri" pitchFamily="34" charset="0"/>
              </a:rPr>
              <a:t> (Maryland, USA) 	R&amp;D, clinical research</a:t>
            </a:r>
            <a:endParaRPr lang="fr-FR" sz="1400" b="1">
              <a:latin typeface="Calibri" pitchFamily="34" charset="0"/>
            </a:endParaRPr>
          </a:p>
          <a:p>
            <a:r>
              <a:rPr lang="en-US" sz="1400" b="1">
                <a:latin typeface="Calibri" pitchFamily="34" charset="0"/>
              </a:rPr>
              <a:t>North Atlantic Treaty Organization </a:t>
            </a:r>
          </a:p>
          <a:p>
            <a:r>
              <a:rPr lang="en-US" sz="1400" b="1">
                <a:latin typeface="Calibri" pitchFamily="34" charset="0"/>
              </a:rPr>
              <a:t>(Brussel, Belgium) 			R&amp;D</a:t>
            </a:r>
            <a:endParaRPr lang="fr-FR" sz="1400" b="1">
              <a:latin typeface="Calibri" pitchFamily="34" charset="0"/>
            </a:endParaRPr>
          </a:p>
          <a:p>
            <a:r>
              <a:rPr lang="en-US" sz="1400" b="1">
                <a:latin typeface="Calibri" pitchFamily="34" charset="0"/>
              </a:rPr>
              <a:t>The New Partnership for Africa’s Development </a:t>
            </a:r>
            <a:endParaRPr lang="fr-FR" sz="1400" b="1">
              <a:latin typeface="Calibri" pitchFamily="34" charset="0"/>
            </a:endParaRPr>
          </a:p>
          <a:p>
            <a:r>
              <a:rPr lang="en-US" sz="1400" b="1">
                <a:latin typeface="Calibri" pitchFamily="34" charset="0"/>
              </a:rPr>
              <a:t>(Johannesburg, South Africa) 		R&amp;D</a:t>
            </a:r>
            <a:endParaRPr lang="fr-FR" sz="1400" b="1">
              <a:latin typeface="Calibri" pitchFamily="34" charset="0"/>
            </a:endParaRPr>
          </a:p>
          <a:p>
            <a:r>
              <a:rPr lang="en-US" sz="1400" b="1">
                <a:latin typeface="Calibri" pitchFamily="34" charset="0"/>
              </a:rPr>
              <a:t>Walter Reed Army Institute Of Research </a:t>
            </a:r>
          </a:p>
          <a:p>
            <a:r>
              <a:rPr lang="en-US" sz="1400" b="1">
                <a:latin typeface="Calibri" pitchFamily="34" charset="0"/>
              </a:rPr>
              <a:t>(Washington, USA) 			Clinical trials (phase II and phase III)</a:t>
            </a:r>
            <a:endParaRPr lang="fr-FR" sz="1400" b="1">
              <a:latin typeface="Calibri" pitchFamily="34" charset="0"/>
            </a:endParaRPr>
          </a:p>
          <a:p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Welcome Trust</a:t>
            </a:r>
            <a:r>
              <a:rPr lang="en-US" sz="1400" b="1">
                <a:latin typeface="Calibri" pitchFamily="34" charset="0"/>
              </a:rPr>
              <a:t> (London, UK) 		R&amp;D, training</a:t>
            </a:r>
            <a:endParaRPr lang="fr-FR" sz="1400" b="1">
              <a:latin typeface="Calibri" pitchFamily="34" charset="0"/>
            </a:endParaRPr>
          </a:p>
          <a:p>
            <a:r>
              <a:rPr lang="en-US" sz="1400" b="1">
                <a:latin typeface="Calibri" pitchFamily="34" charset="0"/>
              </a:rPr>
              <a:t>WHO/EMRO (Cairo, Egypt) 		R&amp;D for control</a:t>
            </a:r>
            <a:endParaRPr lang="fr-FR" sz="1400" b="1">
              <a:latin typeface="Calibri" pitchFamily="34" charset="0"/>
            </a:endParaRPr>
          </a:p>
          <a:p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World Health Organization TDR </a:t>
            </a:r>
          </a:p>
          <a:p>
            <a:r>
              <a:rPr lang="en-US" sz="1400" b="1">
                <a:latin typeface="Calibri" pitchFamily="34" charset="0"/>
              </a:rPr>
              <a:t>(Geneva, Switzerland) 			R&amp;D, capacity building, training</a:t>
            </a:r>
            <a:endParaRPr lang="fr-FR" sz="1400" b="1">
              <a:latin typeface="Calibri" pitchFamily="34" charset="0"/>
            </a:endParaRPr>
          </a:p>
          <a:p>
            <a:endParaRPr lang="fr-FR" sz="1400" b="1">
              <a:latin typeface="Calibri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28688" y="452438"/>
            <a:ext cx="6858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4"/>
                </a:solidFill>
                <a:latin typeface="+mn-lt"/>
                <a:cs typeface="+mn-cs"/>
              </a:rPr>
              <a:t>Funding agencies </a:t>
            </a:r>
            <a:r>
              <a:rPr lang="en-US" sz="1100" b="1" dirty="0">
                <a:solidFill>
                  <a:schemeClr val="accent4"/>
                </a:solidFill>
                <a:latin typeface="+mn-lt"/>
                <a:cs typeface="+mn-cs"/>
              </a:rPr>
              <a:t>(alphabetic order)</a:t>
            </a:r>
            <a:r>
              <a:rPr lang="en-US" sz="2400" b="1" dirty="0">
                <a:solidFill>
                  <a:schemeClr val="accent4"/>
                </a:solidFill>
                <a:latin typeface="+mn-lt"/>
                <a:cs typeface="+mn-cs"/>
              </a:rPr>
              <a:t>	Nature of the grant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CSE-Juin 2011</a:t>
            </a:r>
          </a:p>
        </p:txBody>
      </p:sp>
      <p:pic>
        <p:nvPicPr>
          <p:cNvPr id="74755" name="Image 3" descr="Planisphere copi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ZoneTexte 4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i="1">
                <a:solidFill>
                  <a:srgbClr val="345E85"/>
                </a:solidFill>
                <a:latin typeface="Verdana" pitchFamily="34" charset="0"/>
              </a:rPr>
              <a:t>International Partners of Institut Pasteur de Tunis</a:t>
            </a:r>
          </a:p>
        </p:txBody>
      </p:sp>
      <p:sp>
        <p:nvSpPr>
          <p:cNvPr id="6" name="Ellipse 5"/>
          <p:cNvSpPr/>
          <p:nvPr/>
        </p:nvSpPr>
        <p:spPr>
          <a:xfrm>
            <a:off x="3929063" y="2000250"/>
            <a:ext cx="285750" cy="2857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345E85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857625" y="2286000"/>
            <a:ext cx="142875" cy="1428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345E85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500438" y="3143250"/>
            <a:ext cx="71437" cy="714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345E85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214813" y="2143125"/>
            <a:ext cx="71437" cy="714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345E85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714625" y="4286250"/>
            <a:ext cx="71438" cy="714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345E85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643063" y="4143375"/>
            <a:ext cx="71437" cy="714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345E85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572000" y="4929188"/>
            <a:ext cx="142875" cy="1428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345E85"/>
              </a:solidFill>
            </a:endParaRPr>
          </a:p>
        </p:txBody>
      </p:sp>
      <p:sp>
        <p:nvSpPr>
          <p:cNvPr id="13" name="Ellipse 12"/>
          <p:cNvSpPr>
            <a:spLocks noChangeAspect="1"/>
          </p:cNvSpPr>
          <p:nvPr/>
        </p:nvSpPr>
        <p:spPr>
          <a:xfrm>
            <a:off x="6286500" y="3071813"/>
            <a:ext cx="125413" cy="1254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345E85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714500" y="2286000"/>
            <a:ext cx="285750" cy="2857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345E85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4286250" y="2428875"/>
            <a:ext cx="285750" cy="2857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345E85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4071938" y="2571750"/>
            <a:ext cx="142875" cy="1428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345E85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3786188" y="2643188"/>
            <a:ext cx="71437" cy="714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345E85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4106863" y="1928813"/>
            <a:ext cx="71437" cy="714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345E85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4643438" y="2428875"/>
            <a:ext cx="71437" cy="714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345E85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4857750" y="2786063"/>
            <a:ext cx="71438" cy="714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345E85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4214813" y="1928813"/>
            <a:ext cx="142875" cy="1428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345E85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5000625" y="2643188"/>
            <a:ext cx="71438" cy="714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345E85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4357688" y="2214563"/>
            <a:ext cx="142875" cy="1428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345E85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7572375" y="2428875"/>
            <a:ext cx="71438" cy="714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345E85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3736975" y="2357438"/>
            <a:ext cx="71438" cy="714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345E85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2428875" y="5072063"/>
            <a:ext cx="71438" cy="714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345E85"/>
              </a:solidFill>
            </a:endParaRPr>
          </a:p>
        </p:txBody>
      </p:sp>
      <p:sp>
        <p:nvSpPr>
          <p:cNvPr id="74778" name="ZoneTexte 26"/>
          <p:cNvSpPr txBox="1">
            <a:spLocks noChangeArrowheads="1"/>
          </p:cNvSpPr>
          <p:nvPr/>
        </p:nvSpPr>
        <p:spPr bwMode="auto">
          <a:xfrm>
            <a:off x="571500" y="5715000"/>
            <a:ext cx="9144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1">
                <a:solidFill>
                  <a:srgbClr val="345E85"/>
                </a:solidFill>
                <a:latin typeface="Verdana" pitchFamily="34" charset="0"/>
              </a:rPr>
              <a:t>17 </a:t>
            </a:r>
            <a:r>
              <a:rPr lang="en-US" sz="1600" i="1">
                <a:solidFill>
                  <a:srgbClr val="345E85"/>
                </a:solidFill>
                <a:latin typeface="Verdana" pitchFamily="34" charset="0"/>
              </a:rPr>
              <a:t>funding agencies</a:t>
            </a:r>
          </a:p>
          <a:p>
            <a:pPr algn="ctr"/>
            <a:r>
              <a:rPr lang="en-US" sz="2000" i="1">
                <a:solidFill>
                  <a:srgbClr val="345E85"/>
                </a:solidFill>
                <a:latin typeface="Verdana" pitchFamily="34" charset="0"/>
              </a:rPr>
              <a:t>66</a:t>
            </a:r>
            <a:r>
              <a:rPr lang="en-US" sz="1600" i="1">
                <a:solidFill>
                  <a:srgbClr val="345E85"/>
                </a:solidFill>
                <a:latin typeface="Verdana" pitchFamily="34" charset="0"/>
              </a:rPr>
              <a:t> ongoing research projects</a:t>
            </a:r>
          </a:p>
          <a:p>
            <a:pPr algn="ctr"/>
            <a:r>
              <a:rPr lang="en-US" sz="1600" i="1">
                <a:solidFill>
                  <a:srgbClr val="345E85"/>
                </a:solidFill>
                <a:latin typeface="Verdana" pitchFamily="34" charset="0"/>
              </a:rPr>
              <a:t>More than </a:t>
            </a:r>
            <a:r>
              <a:rPr lang="en-US" sz="2000" i="1">
                <a:solidFill>
                  <a:srgbClr val="345E85"/>
                </a:solidFill>
                <a:latin typeface="Verdana" pitchFamily="34" charset="0"/>
              </a:rPr>
              <a:t>75</a:t>
            </a:r>
            <a:r>
              <a:rPr lang="en-US" sz="1600" i="1">
                <a:solidFill>
                  <a:srgbClr val="345E85"/>
                </a:solidFill>
                <a:latin typeface="Verdana" pitchFamily="34" charset="0"/>
              </a:rPr>
              <a:t> partners institutions in </a:t>
            </a:r>
            <a:r>
              <a:rPr lang="en-US" sz="2000" i="1">
                <a:solidFill>
                  <a:srgbClr val="345E85"/>
                </a:solidFill>
                <a:latin typeface="Verdana" pitchFamily="34" charset="0"/>
              </a:rPr>
              <a:t>28</a:t>
            </a:r>
            <a:r>
              <a:rPr lang="en-US" sz="1600" i="1">
                <a:solidFill>
                  <a:srgbClr val="345E85"/>
                </a:solidFill>
                <a:latin typeface="Verdana" pitchFamily="34" charset="0"/>
              </a:rPr>
              <a:t> countries</a:t>
            </a:r>
          </a:p>
          <a:p>
            <a:pPr algn="ctr"/>
            <a:endParaRPr lang="en-US" sz="1600" i="1">
              <a:solidFill>
                <a:srgbClr val="345E85"/>
              </a:solidFill>
              <a:latin typeface="Verdana" pitchFamily="34" charset="0"/>
            </a:endParaRPr>
          </a:p>
          <a:p>
            <a:pPr algn="ctr"/>
            <a:endParaRPr lang="en-US" sz="1600" i="1">
              <a:solidFill>
                <a:srgbClr val="345E85"/>
              </a:solidFill>
              <a:latin typeface="Verdana" pitchFamily="34" charset="0"/>
            </a:endParaRPr>
          </a:p>
          <a:p>
            <a:pPr algn="ctr"/>
            <a:endParaRPr lang="en-US" sz="1600" i="1">
              <a:solidFill>
                <a:srgbClr val="345E85"/>
              </a:solidFill>
              <a:latin typeface="Verdana" pitchFamily="34" charset="0"/>
            </a:endParaRPr>
          </a:p>
          <a:p>
            <a:pPr algn="ctr"/>
            <a:endParaRPr lang="en-US" sz="1600" i="1">
              <a:solidFill>
                <a:srgbClr val="345E85"/>
              </a:solidFill>
              <a:latin typeface="Verdana" pitchFamily="34" charset="0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2000250" y="2071688"/>
            <a:ext cx="71438" cy="714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345E85"/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4214813" y="1785938"/>
            <a:ext cx="71437" cy="714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345E85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857250" y="2071688"/>
            <a:ext cx="71438" cy="714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345E85"/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5000625" y="2571750"/>
            <a:ext cx="71438" cy="714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345E85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4857750" y="2357438"/>
            <a:ext cx="71438" cy="714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345E85"/>
              </a:solidFill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3929063" y="1785938"/>
            <a:ext cx="142875" cy="1428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345E8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/>
          <p:cNvSpPr txBox="1">
            <a:spLocks noChangeArrowheads="1"/>
          </p:cNvSpPr>
          <p:nvPr/>
        </p:nvSpPr>
        <p:spPr bwMode="auto">
          <a:xfrm>
            <a:off x="395288" y="860425"/>
            <a:ext cx="3960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>
                <a:solidFill>
                  <a:srgbClr val="002060"/>
                </a:solidFill>
                <a:latin typeface="+mj-lt"/>
                <a:cs typeface="Arial" charset="0"/>
              </a:rPr>
              <a:t>Publications, Citations, Patents</a:t>
            </a:r>
          </a:p>
          <a:p>
            <a:pPr algn="ctr">
              <a:defRPr/>
            </a:pPr>
            <a:r>
              <a:rPr lang="fr-FR" sz="2400" b="1" dirty="0">
                <a:solidFill>
                  <a:srgbClr val="002060"/>
                </a:solidFill>
                <a:latin typeface="+mj-lt"/>
                <a:cs typeface="Arial" charset="0"/>
              </a:rPr>
              <a:t>(Nov. 2013)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356100" y="333375"/>
            <a:ext cx="3455988" cy="597535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750" b="1" kern="0" dirty="0" err="1">
                <a:solidFill>
                  <a:srgbClr val="0F3B2A"/>
                </a:solidFill>
                <a:latin typeface="+mn-lt"/>
                <a:cs typeface="+mn-cs"/>
              </a:rPr>
              <a:t>Chimeric</a:t>
            </a:r>
            <a:r>
              <a:rPr lang="fr-FR" sz="750" b="1" kern="0" dirty="0">
                <a:solidFill>
                  <a:srgbClr val="0F3B2A"/>
                </a:solidFill>
                <a:latin typeface="+mn-lt"/>
                <a:cs typeface="+mn-cs"/>
              </a:rPr>
              <a:t> polypeptide </a:t>
            </a:r>
            <a:r>
              <a:rPr lang="fr-FR" sz="750" b="1" kern="0" dirty="0" err="1">
                <a:solidFill>
                  <a:srgbClr val="0F3B2A"/>
                </a:solidFill>
                <a:latin typeface="+mn-lt"/>
                <a:cs typeface="+mn-cs"/>
              </a:rPr>
              <a:t>useful</a:t>
            </a:r>
            <a:r>
              <a:rPr lang="fr-FR" sz="750" b="1" kern="0" dirty="0">
                <a:solidFill>
                  <a:srgbClr val="0F3B2A"/>
                </a:solidFill>
                <a:latin typeface="+mn-lt"/>
                <a:cs typeface="+mn-cs"/>
              </a:rPr>
              <a:t> as a </a:t>
            </a:r>
            <a:r>
              <a:rPr lang="fr-FR" sz="750" b="1" kern="0" dirty="0" err="1">
                <a:solidFill>
                  <a:srgbClr val="0F3B2A"/>
                </a:solidFill>
                <a:latin typeface="+mn-lt"/>
                <a:cs typeface="+mn-cs"/>
              </a:rPr>
              <a:t>medicament</a:t>
            </a:r>
            <a:r>
              <a:rPr lang="fr-FR" sz="750" b="1" kern="0" dirty="0">
                <a:solidFill>
                  <a:srgbClr val="0F3B2A"/>
                </a:solidFill>
                <a:latin typeface="+mn-lt"/>
                <a:cs typeface="+mn-cs"/>
              </a:rPr>
              <a:t> comprises a </a:t>
            </a:r>
            <a:r>
              <a:rPr lang="fr-FR" sz="750" b="1" kern="0" dirty="0" err="1">
                <a:solidFill>
                  <a:srgbClr val="0F3B2A"/>
                </a:solidFill>
                <a:latin typeface="+mn-lt"/>
                <a:cs typeface="+mn-cs"/>
              </a:rPr>
              <a:t>selectin</a:t>
            </a:r>
            <a:r>
              <a:rPr lang="fr-FR" sz="750" b="1" kern="0" dirty="0">
                <a:solidFill>
                  <a:srgbClr val="0F3B2A"/>
                </a:solidFill>
                <a:latin typeface="+mn-lt"/>
                <a:cs typeface="+mn-cs"/>
              </a:rPr>
              <a:t> C-type </a:t>
            </a:r>
            <a:r>
              <a:rPr lang="fr-FR" sz="750" b="1" kern="0" dirty="0" err="1">
                <a:solidFill>
                  <a:srgbClr val="0F3B2A"/>
                </a:solidFill>
                <a:latin typeface="+mn-lt"/>
                <a:cs typeface="+mn-cs"/>
              </a:rPr>
              <a:t>lectin</a:t>
            </a:r>
            <a:r>
              <a:rPr lang="fr-FR" sz="750" b="1" kern="0" dirty="0">
                <a:solidFill>
                  <a:srgbClr val="0F3B2A"/>
                </a:solidFill>
                <a:latin typeface="+mn-lt"/>
                <a:cs typeface="+mn-cs"/>
              </a:rPr>
              <a:t> </a:t>
            </a:r>
            <a:r>
              <a:rPr lang="fr-FR" sz="750" b="1" kern="0" dirty="0" err="1">
                <a:solidFill>
                  <a:srgbClr val="0F3B2A"/>
                </a:solidFill>
                <a:latin typeface="+mn-lt"/>
                <a:cs typeface="+mn-cs"/>
              </a:rPr>
              <a:t>domain</a:t>
            </a:r>
            <a:r>
              <a:rPr lang="fr-FR" sz="750" b="1" kern="0" dirty="0">
                <a:solidFill>
                  <a:srgbClr val="0F3B2A"/>
                </a:solidFill>
                <a:latin typeface="+mn-lt"/>
                <a:cs typeface="+mn-cs"/>
              </a:rPr>
              <a:t> </a:t>
            </a:r>
            <a:r>
              <a:rPr lang="fr-FR" sz="750" b="1" kern="0" dirty="0" err="1">
                <a:solidFill>
                  <a:srgbClr val="0F3B2A"/>
                </a:solidFill>
                <a:latin typeface="+mn-lt"/>
                <a:cs typeface="+mn-cs"/>
              </a:rPr>
              <a:t>joined</a:t>
            </a:r>
            <a:r>
              <a:rPr lang="fr-FR" sz="750" b="1" kern="0" dirty="0">
                <a:solidFill>
                  <a:srgbClr val="0F3B2A"/>
                </a:solidFill>
                <a:latin typeface="+mn-lt"/>
                <a:cs typeface="+mn-cs"/>
              </a:rPr>
              <a:t> </a:t>
            </a:r>
            <a:r>
              <a:rPr lang="fr-FR" sz="750" b="1" kern="0" dirty="0" err="1">
                <a:solidFill>
                  <a:srgbClr val="0F3B2A"/>
                </a:solidFill>
                <a:latin typeface="+mn-lt"/>
                <a:cs typeface="+mn-cs"/>
              </a:rPr>
              <a:t>through</a:t>
            </a:r>
            <a:r>
              <a:rPr lang="fr-FR" sz="750" b="1" kern="0" dirty="0">
                <a:solidFill>
                  <a:srgbClr val="0F3B2A"/>
                </a:solidFill>
                <a:latin typeface="+mn-lt"/>
                <a:cs typeface="+mn-cs"/>
              </a:rPr>
              <a:t> a linker to an </a:t>
            </a:r>
            <a:r>
              <a:rPr lang="fr-FR" sz="750" b="1" kern="0" dirty="0" err="1">
                <a:solidFill>
                  <a:srgbClr val="0F3B2A"/>
                </a:solidFill>
                <a:latin typeface="+mn-lt"/>
                <a:cs typeface="+mn-cs"/>
              </a:rPr>
              <a:t>integrin</a:t>
            </a:r>
            <a:r>
              <a:rPr lang="fr-FR" sz="750" b="1" kern="0" dirty="0">
                <a:solidFill>
                  <a:srgbClr val="0F3B2A"/>
                </a:solidFill>
                <a:latin typeface="+mn-lt"/>
                <a:cs typeface="+mn-cs"/>
              </a:rPr>
              <a:t> </a:t>
            </a:r>
            <a:r>
              <a:rPr lang="fr-FR" sz="750" b="1" kern="0" dirty="0" err="1">
                <a:solidFill>
                  <a:srgbClr val="0F3B2A"/>
                </a:solidFill>
                <a:latin typeface="+mn-lt"/>
                <a:cs typeface="+mn-cs"/>
              </a:rPr>
              <a:t>von</a:t>
            </a:r>
            <a:r>
              <a:rPr lang="fr-FR" sz="750" b="1" kern="0" dirty="0">
                <a:solidFill>
                  <a:srgbClr val="0F3B2A"/>
                </a:solidFill>
                <a:latin typeface="+mn-lt"/>
                <a:cs typeface="+mn-cs"/>
              </a:rPr>
              <a:t> </a:t>
            </a:r>
            <a:r>
              <a:rPr lang="fr-FR" sz="750" b="1" kern="0" dirty="0" err="1">
                <a:solidFill>
                  <a:srgbClr val="0F3B2A"/>
                </a:solidFill>
                <a:latin typeface="+mn-lt"/>
                <a:cs typeface="+mn-cs"/>
              </a:rPr>
              <a:t>Willebrand</a:t>
            </a:r>
            <a:r>
              <a:rPr lang="fr-FR" sz="750" b="1" kern="0" dirty="0">
                <a:solidFill>
                  <a:srgbClr val="0F3B2A"/>
                </a:solidFill>
                <a:latin typeface="+mn-lt"/>
                <a:cs typeface="+mn-cs"/>
              </a:rPr>
              <a:t> A </a:t>
            </a:r>
            <a:r>
              <a:rPr lang="fr-FR" sz="750" b="1" kern="0" dirty="0" err="1">
                <a:solidFill>
                  <a:srgbClr val="0F3B2A"/>
                </a:solidFill>
                <a:latin typeface="+mn-lt"/>
                <a:cs typeface="+mn-cs"/>
              </a:rPr>
              <a:t>domain</a:t>
            </a:r>
            <a:r>
              <a:rPr lang="fr-FR" sz="750" b="1" kern="0" dirty="0">
                <a:solidFill>
                  <a:srgbClr val="0F3B2A"/>
                </a:solidFill>
                <a:latin typeface="+mn-lt"/>
                <a:cs typeface="+mn-cs"/>
              </a:rPr>
              <a:t> </a:t>
            </a:r>
            <a:r>
              <a:rPr lang="fr-FR" sz="750" b="1" kern="0" dirty="0" err="1">
                <a:solidFill>
                  <a:srgbClr val="0F3B2A"/>
                </a:solidFill>
                <a:latin typeface="+mn-lt"/>
                <a:cs typeface="+mn-cs"/>
              </a:rPr>
              <a:t>having</a:t>
            </a:r>
            <a:r>
              <a:rPr lang="fr-FR" sz="750" b="1" kern="0" dirty="0">
                <a:solidFill>
                  <a:srgbClr val="0F3B2A"/>
                </a:solidFill>
                <a:latin typeface="+mn-lt"/>
                <a:cs typeface="+mn-cs"/>
              </a:rPr>
              <a:t> a </a:t>
            </a:r>
            <a:r>
              <a:rPr lang="fr-FR" sz="750" b="1" kern="0" dirty="0" err="1">
                <a:solidFill>
                  <a:srgbClr val="0F3B2A"/>
                </a:solidFill>
                <a:latin typeface="+mn-lt"/>
                <a:cs typeface="+mn-cs"/>
              </a:rPr>
              <a:t>metal</a:t>
            </a:r>
            <a:r>
              <a:rPr lang="fr-FR" sz="750" b="1" kern="0" dirty="0">
                <a:solidFill>
                  <a:srgbClr val="0F3B2A"/>
                </a:solidFill>
                <a:latin typeface="+mn-lt"/>
                <a:cs typeface="+mn-cs"/>
              </a:rPr>
              <a:t> ion-</a:t>
            </a:r>
            <a:r>
              <a:rPr lang="fr-FR" sz="750" b="1" kern="0" dirty="0" err="1">
                <a:solidFill>
                  <a:srgbClr val="0F3B2A"/>
                </a:solidFill>
                <a:latin typeface="+mn-lt"/>
                <a:cs typeface="+mn-cs"/>
              </a:rPr>
              <a:t>dependent</a:t>
            </a:r>
            <a:r>
              <a:rPr lang="fr-FR" sz="750" b="1" kern="0" dirty="0">
                <a:solidFill>
                  <a:srgbClr val="0F3B2A"/>
                </a:solidFill>
                <a:latin typeface="+mn-lt"/>
                <a:cs typeface="+mn-cs"/>
              </a:rPr>
              <a:t> </a:t>
            </a:r>
            <a:r>
              <a:rPr lang="fr-FR" sz="750" b="1" kern="0" dirty="0" err="1">
                <a:solidFill>
                  <a:srgbClr val="0F3B2A"/>
                </a:solidFill>
                <a:latin typeface="+mn-lt"/>
                <a:cs typeface="+mn-cs"/>
              </a:rPr>
              <a:t>adhesion</a:t>
            </a:r>
            <a:r>
              <a:rPr lang="fr-FR" sz="750" b="1" kern="0" dirty="0">
                <a:solidFill>
                  <a:srgbClr val="0F3B2A"/>
                </a:solidFill>
                <a:latin typeface="+mn-lt"/>
                <a:cs typeface="+mn-cs"/>
              </a:rPr>
              <a:t> site (FR2909672, 2008-06-13)</a:t>
            </a:r>
            <a:r>
              <a:rPr lang="fr-FR" sz="750" kern="0" dirty="0">
                <a:solidFill>
                  <a:srgbClr val="0F3B2A"/>
                </a:solidFill>
                <a:latin typeface="+mn-lt"/>
                <a:cs typeface="+mn-cs"/>
              </a:rPr>
              <a:t> </a:t>
            </a:r>
            <a:r>
              <a:rPr lang="fr-FR" sz="750" b="1" kern="0" dirty="0">
                <a:solidFill>
                  <a:srgbClr val="0F3B2A"/>
                </a:solidFill>
                <a:latin typeface="+mn-lt"/>
                <a:cs typeface="+mn-cs"/>
              </a:rPr>
              <a:t> </a:t>
            </a:r>
            <a:r>
              <a:rPr lang="fr-FR" sz="750" kern="0" dirty="0">
                <a:solidFill>
                  <a:srgbClr val="0F3B2A"/>
                </a:solidFill>
                <a:latin typeface="+mn-lt"/>
                <a:cs typeface="+mn-cs"/>
              </a:rPr>
              <a:t>FATHALLAH MOHAMED DAHMANI; JARBOUI MOHAMED ALI; DELLAGI MOHAMED KOUSSAY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750" kern="0" dirty="0">
              <a:solidFill>
                <a:srgbClr val="0F3B2A"/>
              </a:solidFill>
              <a:latin typeface="+mn-lt"/>
              <a:cs typeface="+mn-cs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750" b="1" kern="0" dirty="0">
                <a:solidFill>
                  <a:srgbClr val="0F3B2A"/>
                </a:solidFill>
                <a:latin typeface="+mn-lt"/>
                <a:cs typeface="+mn-cs"/>
              </a:rPr>
              <a:t>METHOD FOR PREPARING RECOMBINANT MYCOBACTERIAL POLYPEPTIDES IN YEAST AND THEIR USE IN DIAGNOSIS OF MYCOBACTERIAL RELATED DISEASES (WO2008010096, 2008-01-24</a:t>
            </a:r>
            <a:r>
              <a:rPr lang="fr-FR" sz="750" kern="0" dirty="0">
                <a:solidFill>
                  <a:srgbClr val="0F3B2A"/>
                </a:solidFill>
                <a:latin typeface="+mn-lt"/>
                <a:cs typeface="+mn-cs"/>
              </a:rPr>
              <a:t> </a:t>
            </a:r>
            <a:r>
              <a:rPr lang="fr-FR" sz="750" b="1" kern="0" dirty="0">
                <a:solidFill>
                  <a:srgbClr val="0F3B2A"/>
                </a:solidFill>
                <a:latin typeface="+mn-lt"/>
                <a:cs typeface="+mn-cs"/>
              </a:rPr>
              <a:t>). </a:t>
            </a:r>
            <a:r>
              <a:rPr lang="fr-FR" sz="750" kern="0" dirty="0">
                <a:solidFill>
                  <a:srgbClr val="0F3B2A"/>
                </a:solidFill>
                <a:latin typeface="+mn-lt"/>
                <a:cs typeface="+mn-cs"/>
              </a:rPr>
              <a:t>FATHALLAH MOHAMED DAHMANI (TN); BARBOUCHE MOHAMED RIDHA (TN); HO JOHN L (US); BENABDESSELEM CHAOUKI (TN); DELLAGI KOUSSAY (TN); LARGUECHE BEYA (TN) </a:t>
            </a:r>
            <a:endParaRPr lang="fr-FR" sz="750" b="1" kern="0" dirty="0">
              <a:solidFill>
                <a:srgbClr val="0F3B2A"/>
              </a:solidFill>
              <a:latin typeface="+mn-lt"/>
              <a:cs typeface="+mn-cs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GB" sz="750" b="1" kern="0" dirty="0">
              <a:solidFill>
                <a:srgbClr val="0F3B2A"/>
              </a:solidFill>
              <a:latin typeface="+mn-lt"/>
              <a:cs typeface="+mn-cs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GB" sz="750" b="1" kern="0" dirty="0">
                <a:solidFill>
                  <a:srgbClr val="0F3B2A"/>
                </a:solidFill>
                <a:latin typeface="+mn-lt"/>
                <a:cs typeface="+mn-cs"/>
              </a:rPr>
              <a:t>RECOMBINANT PICHIA PASTORIS STRAINS AND PROCESS FOR THE PRODUCTION OF RECOMBINANT HUMAN INTERFERON ALPHA (WO2007099462, 2007-09-07) </a:t>
            </a:r>
            <a:r>
              <a:rPr lang="en-GB" sz="750" kern="0" dirty="0">
                <a:solidFill>
                  <a:srgbClr val="0F3B2A"/>
                </a:solidFill>
                <a:latin typeface="+mn-lt"/>
                <a:cs typeface="+mn-cs"/>
              </a:rPr>
              <a:t>FATHALLAH MOHAMED DAHMANI (TN); KALLEL HELA (TN); DELLAGI KOUSSAY (TN); REBHI IMEN (TN); AYED ATEF (TN)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fr-FR" sz="750" kern="0" dirty="0">
              <a:latin typeface="+mn-lt"/>
              <a:cs typeface="+mn-cs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GB" sz="750" b="1" kern="0" dirty="0">
                <a:solidFill>
                  <a:srgbClr val="0070C0"/>
                </a:solidFill>
                <a:latin typeface="+mn-lt"/>
                <a:cs typeface="+mn-cs"/>
              </a:rPr>
              <a:t>MAUROCALCINE, ANALOGUES THEREOF AND THEIR THERAPEUTICAL USES (DE60126067D, 2007-03-08) </a:t>
            </a:r>
            <a:r>
              <a:rPr lang="en-GB" sz="750" kern="0" dirty="0">
                <a:solidFill>
                  <a:srgbClr val="0070C0"/>
                </a:solidFill>
                <a:latin typeface="+mn-lt"/>
                <a:cs typeface="+mn-cs"/>
              </a:rPr>
              <a:t>KHARRAT RIAD (TN); MABROUK KAMEL (FR); EL-AYEB MOHAMMED (TN); ROCHAT HERVE (FR); SABATIER JEAN-MARC (FR)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fr-FR" sz="750" kern="0" dirty="0">
              <a:latin typeface="+mn-lt"/>
              <a:cs typeface="+mn-cs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GB" sz="750" b="1" kern="0" dirty="0">
                <a:solidFill>
                  <a:srgbClr val="0F3B2A"/>
                </a:solidFill>
                <a:latin typeface="+mn-lt"/>
                <a:cs typeface="+mn-cs"/>
              </a:rPr>
              <a:t>GENE ASSOCIATED WITH LEISHMANIA PARASITE VIRULENCE (YU99603, 2006-05-25) </a:t>
            </a:r>
            <a:r>
              <a:rPr lang="en-GB" sz="750" kern="0" dirty="0">
                <a:solidFill>
                  <a:srgbClr val="0F3B2A"/>
                </a:solidFill>
                <a:latin typeface="+mn-lt"/>
                <a:cs typeface="+mn-cs"/>
              </a:rPr>
              <a:t>BEN ACHOUR YOSSER (TN); CHENIK MEHDI (TN); LOUZIR HECHMI (TN); DELLAGI KOUSSAY (TN)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fr-FR" sz="750" kern="0" dirty="0">
              <a:solidFill>
                <a:srgbClr val="0F3B2A"/>
              </a:solidFill>
              <a:latin typeface="+mn-lt"/>
              <a:cs typeface="+mn-cs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GB" sz="750" b="1" kern="0" dirty="0">
                <a:solidFill>
                  <a:srgbClr val="0F3B2A"/>
                </a:solidFill>
                <a:latin typeface="+mn-lt"/>
                <a:cs typeface="+mn-cs"/>
              </a:rPr>
              <a:t>POLYPEPTIDES OF LEISHMANIA MAJOR AND POLYNUCLEOTIDES ENCODING SAME AND VACCINAL, THERAPEUTICAL AND DIAGNOSTIC APPLICATIONS THEREOF (WO2006108720, 2006-10-19) </a:t>
            </a:r>
            <a:r>
              <a:rPr lang="en-GB" sz="750" kern="0" dirty="0">
                <a:solidFill>
                  <a:srgbClr val="0F3B2A"/>
                </a:solidFill>
                <a:latin typeface="+mn-lt"/>
                <a:cs typeface="+mn-cs"/>
              </a:rPr>
              <a:t>CHENIK MEHDI (TN); LAKHAL SAMI (TN); LOUZIR HECHMI (TN); DELLAGI KOUSSAY (TN)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fr-FR" sz="750" kern="0" dirty="0">
              <a:solidFill>
                <a:srgbClr val="0F3B2A"/>
              </a:solidFill>
              <a:latin typeface="+mn-lt"/>
              <a:cs typeface="+mn-cs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GB" sz="750" b="1" kern="0" dirty="0">
                <a:solidFill>
                  <a:srgbClr val="0F3B2A"/>
                </a:solidFill>
                <a:latin typeface="+mn-lt"/>
                <a:cs typeface="+mn-cs"/>
              </a:rPr>
              <a:t>COMPOSITION COMPRISING THE N-TERMINAL REGION OF LEISHMANIA HISTONE H2B, USE THEREOF FOR INDUCING AN IMMUNE RESPONSE (WO2006097642, 2006-09-21) </a:t>
            </a:r>
            <a:r>
              <a:rPr lang="en-GB" sz="750" kern="0" dirty="0">
                <a:solidFill>
                  <a:srgbClr val="0F3B2A"/>
                </a:solidFill>
                <a:latin typeface="+mn-lt"/>
                <a:cs typeface="+mn-cs"/>
              </a:rPr>
              <a:t>CHENIK MEHDI (TN); LOUZIR HECHMI (TN); DELLAGI KOUSSAY (TN</a:t>
            </a:r>
            <a:r>
              <a:rPr lang="en-GB" sz="750" b="1" kern="0" dirty="0">
                <a:solidFill>
                  <a:srgbClr val="0F3B2A"/>
                </a:solidFill>
                <a:latin typeface="+mn-lt"/>
                <a:cs typeface="+mn-cs"/>
              </a:rPr>
              <a:t>)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GB" sz="750" b="1" kern="0" dirty="0">
              <a:latin typeface="+mn-lt"/>
              <a:cs typeface="+mn-cs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GB" sz="750" b="1" kern="0" dirty="0">
                <a:solidFill>
                  <a:srgbClr val="0070C0"/>
                </a:solidFill>
                <a:latin typeface="+mn-lt"/>
                <a:cs typeface="+mn-cs"/>
              </a:rPr>
              <a:t>LEISHMANIA ANTIGENS SUITABLE FOR A DIAGNOSTIC KIT OF LEISHMANIA (WO2006079565, 2006-08-03) </a:t>
            </a:r>
            <a:r>
              <a:rPr lang="en-GB" sz="750" kern="0" dirty="0">
                <a:solidFill>
                  <a:srgbClr val="0070C0"/>
                </a:solidFill>
                <a:latin typeface="+mn-lt"/>
                <a:cs typeface="+mn-cs"/>
              </a:rPr>
              <a:t>DELLAGI KOUSSAY (TN); KAMOUN-ESSGHAIER SAYDA (TN); GUIZANI IKRAM (TN)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GB" sz="750" b="1" kern="0" dirty="0">
                <a:solidFill>
                  <a:srgbClr val="0070C0"/>
                </a:solidFill>
                <a:latin typeface="+mn-lt"/>
                <a:cs typeface="+mn-cs"/>
              </a:rPr>
              <a:t>USE OF ZKW PEPTIDE FOR PREPARING AN INHIBITOR DRUG AGAINST PLATELET AGGREGATION (WO2005014021, 2005-02-17) </a:t>
            </a:r>
            <a:r>
              <a:rPr lang="en-GB" sz="750" kern="0" dirty="0">
                <a:solidFill>
                  <a:srgbClr val="0070C0"/>
                </a:solidFill>
                <a:latin typeface="+mn-lt"/>
                <a:cs typeface="+mn-cs"/>
              </a:rPr>
              <a:t>MARRAKCHI NAZIHA (TN); MABROUK KAMEL (FR); SABATIER JEAN-MARC (FR); EL AYEB MOHAMED (TN); ROCHAT HERVE (FR)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fr-FR" sz="750" kern="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GB" sz="750" b="1" kern="0" dirty="0">
                <a:solidFill>
                  <a:srgbClr val="0070C0"/>
                </a:solidFill>
                <a:latin typeface="+mn-lt"/>
                <a:cs typeface="+mn-cs"/>
              </a:rPr>
              <a:t>Amino-butyrate derivatives of venoms (GB2335923, 1999-10-06) </a:t>
            </a:r>
            <a:r>
              <a:rPr lang="en-GB" sz="750" kern="0" dirty="0">
                <a:solidFill>
                  <a:srgbClr val="0070C0"/>
                </a:solidFill>
                <a:latin typeface="+mn-lt"/>
                <a:cs typeface="+mn-cs"/>
              </a:rPr>
              <a:t>SABATIER JEAN-MARC (FR); EL-AYEB MODHAMMED (TN); VAN RIETSCHOTEN JURPHAAS (FR); ROCHAT HERVE (FR)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fr-FR" sz="750" kern="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GB" sz="750" b="1" kern="0" dirty="0">
                <a:solidFill>
                  <a:srgbClr val="0070C0"/>
                </a:solidFill>
                <a:latin typeface="+mn-lt"/>
                <a:cs typeface="+mn-cs"/>
              </a:rPr>
              <a:t>LEBETIN PEPTIDES AS PLATELET AGGREGATION INHIBITORS (WO9829436, 1998-07-09) </a:t>
            </a:r>
            <a:r>
              <a:rPr lang="en-GB" sz="750" kern="0" dirty="0">
                <a:solidFill>
                  <a:srgbClr val="0070C0"/>
                </a:solidFill>
                <a:latin typeface="+mn-lt"/>
                <a:cs typeface="+mn-cs"/>
              </a:rPr>
              <a:t>ROCHAT HERVE (FR); MABROUK KAMEL (FR); EL-AYEB MOHAMMED (TN)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fr-FR" sz="750" b="1" kern="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GB" sz="750" b="1" kern="0" dirty="0">
                <a:solidFill>
                  <a:srgbClr val="0070C0"/>
                </a:solidFill>
                <a:latin typeface="+mn-lt"/>
                <a:cs typeface="+mn-cs"/>
              </a:rPr>
              <a:t>VACCINE COMPOSITION COMPRISING RECOMBINANT BCG EXPRESSING GP63 FUSION PROTEIN (WO9610081, 1996-04-04) </a:t>
            </a:r>
            <a:r>
              <a:rPr lang="en-GB" sz="750" kern="0" dirty="0">
                <a:solidFill>
                  <a:srgbClr val="0070C0"/>
                </a:solidFill>
                <a:latin typeface="+mn-lt"/>
                <a:cs typeface="+mn-cs"/>
              </a:rPr>
              <a:t>GICQUEL BRIGITTE (FR); ABDELHAK SONIA (FR); DELLAGI KOUSSAY (TN); LOUZIR HECHMI (TN)</a:t>
            </a:r>
            <a:endParaRPr lang="fr-FR" sz="750" kern="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fr-FR" sz="750" kern="0" dirty="0">
              <a:latin typeface="+mn-lt"/>
              <a:cs typeface="+mn-cs"/>
            </a:endParaRPr>
          </a:p>
        </p:txBody>
      </p:sp>
      <p:pic>
        <p:nvPicPr>
          <p:cNvPr id="75780" name="Image 5" descr="grap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2366963"/>
            <a:ext cx="4489450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/>
        </p:nvGraphicFramePr>
        <p:xfrm>
          <a:off x="323528" y="1172716"/>
          <a:ext cx="7943850" cy="5352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116013" y="333375"/>
            <a:ext cx="64801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Arial" charset="0"/>
              </a:rPr>
              <a:t>International Partners in IPT publications 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Arial" charset="0"/>
              </a:rPr>
              <a:t>(5 years: 2009-1013: </a:t>
            </a:r>
            <a:r>
              <a:rPr lang="en-US" sz="2000" b="1" dirty="0">
                <a:latin typeface="Arial" charset="0"/>
                <a:cs typeface="Arial" charset="0"/>
              </a:rPr>
              <a:t>437 publications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779838" y="1484313"/>
            <a:ext cx="36004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  <a:cs typeface="Arial" charset="0"/>
              </a:rPr>
              <a:t>155: Partners Institutions: </a:t>
            </a:r>
          </a:p>
          <a:p>
            <a:pPr>
              <a:defRPr/>
            </a:pPr>
            <a:r>
              <a:rPr lang="en-US" b="1" dirty="0">
                <a:latin typeface="+mn-lt"/>
                <a:cs typeface="Arial" charset="0"/>
              </a:rPr>
              <a:t>55 Nationals (7 universities) </a:t>
            </a:r>
          </a:p>
          <a:p>
            <a:pPr>
              <a:defRPr/>
            </a:pPr>
            <a:r>
              <a:rPr lang="en-US" b="1" dirty="0">
                <a:latin typeface="+mn-lt"/>
                <a:cs typeface="Arial" charset="0"/>
              </a:rPr>
              <a:t>100 internationals: 69 countries</a:t>
            </a:r>
            <a:endParaRPr lang="fr-FR" b="1" dirty="0">
              <a:latin typeface="+mn-lt"/>
              <a:cs typeface="Arial" charset="0"/>
            </a:endParaRPr>
          </a:p>
          <a:p>
            <a:pPr>
              <a:defRPr/>
            </a:pPr>
            <a:endParaRPr lang="fr-FR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 advClick="0" advTm="5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oneTexte 4"/>
          <p:cNvSpPr txBox="1">
            <a:spLocks noChangeArrowheads="1"/>
          </p:cNvSpPr>
          <p:nvPr/>
        </p:nvSpPr>
        <p:spPr bwMode="auto">
          <a:xfrm>
            <a:off x="428625" y="0"/>
            <a:ext cx="73580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3200" b="1"/>
              <a:t>The Institut Pasteur</a:t>
            </a:r>
          </a:p>
          <a:p>
            <a:pPr algn="r"/>
            <a:r>
              <a:rPr lang="fr-FR" sz="3200" b="1"/>
              <a:t>International Network</a:t>
            </a:r>
            <a:endParaRPr lang="fr-FR" sz="3200"/>
          </a:p>
        </p:txBody>
      </p:sp>
      <p:pic>
        <p:nvPicPr>
          <p:cNvPr id="77827" name="Picture 6" descr="carte RIIP V3-A3-ENG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7137" t="12819" r="2039" b="14540"/>
          <a:stretch>
            <a:fillRect/>
          </a:stretch>
        </p:blipFill>
        <p:spPr bwMode="auto">
          <a:xfrm>
            <a:off x="0" y="1289050"/>
            <a:ext cx="91440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Grp="1"/>
          </p:cNvSpPr>
          <p:nvPr>
            <p:ph type="ctrTitle" idx="4294967295"/>
          </p:nvPr>
        </p:nvSpPr>
        <p:spPr>
          <a:xfrm>
            <a:off x="255588" y="1125538"/>
            <a:ext cx="7772400" cy="1470025"/>
          </a:xfrm>
        </p:spPr>
        <p:txBody>
          <a:bodyPr/>
          <a:lstStyle/>
          <a:p>
            <a:r>
              <a:rPr lang="en-US" sz="4000" b="1" i="1" smtClean="0">
                <a:solidFill>
                  <a:schemeClr val="tx2"/>
                </a:solidFill>
                <a:latin typeface="Verdana" pitchFamily="34" charset="0"/>
              </a:rPr>
              <a:t>Institut Pasteur </a:t>
            </a:r>
            <a:br>
              <a:rPr lang="en-US" sz="4000" b="1" i="1" smtClean="0">
                <a:solidFill>
                  <a:schemeClr val="tx2"/>
                </a:solidFill>
                <a:latin typeface="Verdana" pitchFamily="34" charset="0"/>
              </a:rPr>
            </a:br>
            <a:r>
              <a:rPr lang="en-US" sz="4000" b="1" i="1" smtClean="0">
                <a:solidFill>
                  <a:schemeClr val="tx2"/>
                </a:solidFill>
                <a:latin typeface="Verdana" pitchFamily="34" charset="0"/>
              </a:rPr>
              <a:t>de Tunis</a:t>
            </a:r>
            <a:endParaRPr lang="fr-FR" sz="4200" b="1" i="1" smtClean="0">
              <a:solidFill>
                <a:srgbClr val="88B10C"/>
              </a:solidFill>
              <a:latin typeface="Verdana" pitchFamily="34" charset="0"/>
            </a:endParaRPr>
          </a:p>
        </p:txBody>
      </p:sp>
      <p:sp>
        <p:nvSpPr>
          <p:cNvPr id="78851" name="Rectangle 5"/>
          <p:cNvSpPr>
            <a:spLocks noGrp="1"/>
          </p:cNvSpPr>
          <p:nvPr>
            <p:ph type="subTitle" idx="4294967295"/>
          </p:nvPr>
        </p:nvSpPr>
        <p:spPr>
          <a:xfrm>
            <a:off x="900113" y="2636838"/>
            <a:ext cx="6743700" cy="792162"/>
          </a:xfrm>
          <a:solidFill>
            <a:schemeClr val="bg1"/>
          </a:solidFill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en-US" sz="2400" b="1" i="1" smtClean="0">
                <a:solidFill>
                  <a:schemeClr val="accent2"/>
                </a:solidFill>
              </a:rPr>
              <a:t>ANDI Centre of Excellence  for Bio-molecules Discovery</a:t>
            </a:r>
          </a:p>
        </p:txBody>
      </p:sp>
      <p:pic>
        <p:nvPicPr>
          <p:cNvPr id="7885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3429000"/>
            <a:ext cx="27146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143000" y="4143375"/>
            <a:ext cx="65008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000" b="1" dirty="0" err="1">
                <a:latin typeface="+mn-lt"/>
                <a:cs typeface="Arial" charset="0"/>
              </a:rPr>
              <a:t>African</a:t>
            </a:r>
            <a:r>
              <a:rPr lang="fr-FR" sz="1000" b="1" dirty="0">
                <a:latin typeface="+mn-lt"/>
                <a:cs typeface="Arial" charset="0"/>
              </a:rPr>
              <a:t> Network for </a:t>
            </a:r>
            <a:r>
              <a:rPr lang="fr-FR" sz="1000" b="1" dirty="0" err="1">
                <a:latin typeface="+mn-lt"/>
                <a:cs typeface="Arial" charset="0"/>
              </a:rPr>
              <a:t>Drugs</a:t>
            </a:r>
            <a:r>
              <a:rPr lang="fr-FR" sz="1000" b="1" dirty="0">
                <a:latin typeface="+mn-lt"/>
                <a:cs typeface="Arial" charset="0"/>
              </a:rPr>
              <a:t> and Diagnostics Innovation (ANDI), United Nations </a:t>
            </a:r>
            <a:r>
              <a:rPr lang="fr-FR" sz="1000" b="1" dirty="0" err="1">
                <a:latin typeface="+mn-lt"/>
                <a:cs typeface="Arial" charset="0"/>
              </a:rPr>
              <a:t>Economic</a:t>
            </a:r>
            <a:r>
              <a:rPr lang="fr-FR" sz="1000" b="1" dirty="0">
                <a:latin typeface="+mn-lt"/>
                <a:cs typeface="Arial" charset="0"/>
              </a:rPr>
              <a:t> Commission for </a:t>
            </a:r>
            <a:r>
              <a:rPr lang="fr-FR" sz="1000" b="1" dirty="0" err="1">
                <a:latin typeface="+mn-lt"/>
                <a:cs typeface="Arial" charset="0"/>
              </a:rPr>
              <a:t>Africa</a:t>
            </a:r>
            <a:r>
              <a:rPr lang="fr-FR" sz="1000" b="1" dirty="0">
                <a:latin typeface="+mn-lt"/>
                <a:cs typeface="Arial" charset="0"/>
              </a:rPr>
              <a:t> (UNECA), </a:t>
            </a:r>
            <a:r>
              <a:rPr lang="fr-FR" sz="1000" b="1" dirty="0" err="1">
                <a:latin typeface="+mn-lt"/>
                <a:cs typeface="Arial" charset="0"/>
              </a:rPr>
              <a:t>Menelik</a:t>
            </a:r>
            <a:r>
              <a:rPr lang="fr-FR" sz="1000" b="1" dirty="0">
                <a:latin typeface="+mn-lt"/>
                <a:cs typeface="Arial" charset="0"/>
              </a:rPr>
              <a:t> II Avenue, PO Box 3001, </a:t>
            </a:r>
            <a:r>
              <a:rPr lang="fr-FR" sz="1000" b="1" dirty="0" err="1">
                <a:latin typeface="+mn-lt"/>
                <a:cs typeface="Arial" charset="0"/>
              </a:rPr>
              <a:t>Addis</a:t>
            </a:r>
            <a:r>
              <a:rPr lang="fr-FR" sz="1000" b="1" dirty="0">
                <a:latin typeface="+mn-lt"/>
                <a:cs typeface="Arial" charset="0"/>
              </a:rPr>
              <a:t> </a:t>
            </a:r>
            <a:r>
              <a:rPr lang="fr-FR" sz="1000" b="1" dirty="0" err="1">
                <a:latin typeface="+mn-lt"/>
                <a:cs typeface="Arial" charset="0"/>
              </a:rPr>
              <a:t>Ababa</a:t>
            </a:r>
            <a:r>
              <a:rPr lang="fr-FR" sz="1000" b="1" dirty="0">
                <a:latin typeface="+mn-lt"/>
                <a:cs typeface="Arial" charset="0"/>
              </a:rPr>
              <a:t>, </a:t>
            </a:r>
            <a:r>
              <a:rPr lang="fr-FR" sz="1000" b="1" dirty="0" err="1">
                <a:latin typeface="+mn-lt"/>
                <a:cs typeface="Arial" charset="0"/>
              </a:rPr>
              <a:t>Ethiopia</a:t>
            </a:r>
            <a:r>
              <a:rPr lang="fr-FR" sz="1000" b="1" dirty="0">
                <a:latin typeface="+mn-lt"/>
                <a:cs typeface="Arial" charset="0"/>
              </a:rPr>
              <a:t>. Tel: +251 11 544 362; E-mail: info@andi-africa.org </a:t>
            </a:r>
          </a:p>
        </p:txBody>
      </p:sp>
      <p:pic>
        <p:nvPicPr>
          <p:cNvPr id="7885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6450" y="4946650"/>
            <a:ext cx="20669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2450" y="4929188"/>
            <a:ext cx="17811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62450" y="5214938"/>
            <a:ext cx="17811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7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5572125"/>
            <a:ext cx="12192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8900"/>
            <a:ext cx="9161463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539750" y="188913"/>
            <a:ext cx="8424863" cy="98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>
                <a:latin typeface="+mj-lt"/>
                <a:cs typeface="Arial" charset="0"/>
              </a:rPr>
              <a:t>Tunisian </a:t>
            </a:r>
            <a:r>
              <a:rPr lang="fr-FR" sz="2800" b="1" dirty="0" err="1">
                <a:latin typeface="+mj-lt"/>
                <a:cs typeface="Arial" charset="0"/>
              </a:rPr>
              <a:t>scientists</a:t>
            </a:r>
            <a:r>
              <a:rPr lang="fr-FR" sz="2800" b="1" dirty="0">
                <a:latin typeface="+mj-lt"/>
                <a:cs typeface="Arial" charset="0"/>
              </a:rPr>
              <a:t> </a:t>
            </a:r>
            <a:r>
              <a:rPr lang="fr-FR" sz="2800" b="1" dirty="0" err="1">
                <a:latin typeface="+mj-lt"/>
                <a:cs typeface="Arial" charset="0"/>
              </a:rPr>
              <a:t>rejoice</a:t>
            </a:r>
            <a:r>
              <a:rPr lang="fr-FR" sz="2800" b="1" dirty="0">
                <a:latin typeface="+mj-lt"/>
                <a:cs typeface="Arial" charset="0"/>
              </a:rPr>
              <a:t> </a:t>
            </a:r>
            <a:r>
              <a:rPr lang="fr-FR" sz="2800" b="1" dirty="0" err="1">
                <a:latin typeface="+mj-lt"/>
                <a:cs typeface="Arial" charset="0"/>
              </a:rPr>
              <a:t>at</a:t>
            </a:r>
            <a:r>
              <a:rPr lang="fr-FR" sz="2800" b="1" dirty="0">
                <a:latin typeface="+mj-lt"/>
                <a:cs typeface="Arial" charset="0"/>
              </a:rPr>
              <a:t> </a:t>
            </a:r>
            <a:r>
              <a:rPr lang="fr-FR" sz="2800" b="1" dirty="0" err="1">
                <a:latin typeface="+mj-lt"/>
                <a:cs typeface="Arial" charset="0"/>
              </a:rPr>
              <a:t>freedom</a:t>
            </a:r>
            <a:r>
              <a:rPr lang="fr-FR" sz="2800" b="1" dirty="0">
                <a:latin typeface="+mj-lt"/>
                <a:cs typeface="Arial" charset="0"/>
              </a:rPr>
              <a:t> </a:t>
            </a:r>
          </a:p>
          <a:p>
            <a:pPr>
              <a:defRPr/>
            </a:pPr>
            <a:r>
              <a:rPr lang="fr-FR" sz="1600" b="1" dirty="0">
                <a:latin typeface="+mj-lt"/>
                <a:cs typeface="Arial" charset="0"/>
              </a:rPr>
              <a:t>(</a:t>
            </a:r>
            <a:r>
              <a:rPr lang="pt-BR" sz="1600" dirty="0">
                <a:latin typeface="+mj-lt"/>
                <a:cs typeface="Arial" charset="0"/>
              </a:rPr>
              <a:t>2 7 Ja n ua ry 2 0 1 1 | VO L 4 6 9 | n aT u r E | 4 5 3)</a:t>
            </a:r>
            <a:endParaRPr lang="fr-FR" sz="1600" b="1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sz="1400" i="1" dirty="0">
                <a:latin typeface="+mj-lt"/>
                <a:cs typeface="Arial" charset="0"/>
              </a:rPr>
              <a:t>As revolution reshapes the country, researchers lay plans for a system that will foster free thinking and innovation.</a:t>
            </a:r>
            <a:endParaRPr lang="fr-FR" sz="1400" dirty="0">
              <a:latin typeface="+mj-lt"/>
              <a:cs typeface="Arial" charset="0"/>
            </a:endParaRPr>
          </a:p>
        </p:txBody>
      </p:sp>
    </p:spTree>
  </p:cSld>
  <p:clrMapOvr>
    <a:masterClrMapping/>
  </p:clrMapOvr>
  <p:transition spd="med" advClick="0" advTm="5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fig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-133350"/>
            <a:ext cx="800100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ZoneTexte 37"/>
          <p:cNvSpPr txBox="1">
            <a:spLocks noChangeArrowheads="1"/>
          </p:cNvSpPr>
          <p:nvPr/>
        </p:nvSpPr>
        <p:spPr bwMode="auto">
          <a:xfrm>
            <a:off x="142875" y="6027738"/>
            <a:ext cx="87868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Promote African-led health product innovation to address African’s public health needs through efficient use of local knowledge, research networks and building of capacity</a:t>
            </a:r>
            <a:endParaRPr lang="fr-FR" sz="1600" b="1"/>
          </a:p>
          <a:p>
            <a:endParaRPr lang="fr-FR" sz="16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8" descr="File00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357188"/>
            <a:ext cx="2786063" cy="189865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</p:pic>
      <p:pic>
        <p:nvPicPr>
          <p:cNvPr id="62467" name="Picture 9" descr="File00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2714625"/>
            <a:ext cx="2679700" cy="28575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</p:pic>
      <p:pic>
        <p:nvPicPr>
          <p:cNvPr id="62468" name="Image 5" descr="Picture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4463" y="2714625"/>
            <a:ext cx="14033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ZoneTexte 9"/>
          <p:cNvSpPr txBox="1">
            <a:spLocks noChangeArrowheads="1"/>
          </p:cNvSpPr>
          <p:nvPr/>
        </p:nvSpPr>
        <p:spPr bwMode="auto">
          <a:xfrm>
            <a:off x="3929063" y="5681663"/>
            <a:ext cx="3214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F3B2A"/>
                </a:solidFill>
                <a:latin typeface="Verdana" pitchFamily="34" charset="0"/>
              </a:rPr>
              <a:t>Charles Nicolle</a:t>
            </a:r>
            <a:r>
              <a:rPr lang="en-US" sz="1200">
                <a:solidFill>
                  <a:srgbClr val="0F3B2A"/>
                </a:solidFill>
                <a:latin typeface="Verdana" pitchFamily="34" charset="0"/>
              </a:rPr>
              <a:t>,  director of </a:t>
            </a:r>
            <a:r>
              <a:rPr lang="en-US" sz="1200" i="1">
                <a:solidFill>
                  <a:srgbClr val="0F3B2A"/>
                </a:solidFill>
                <a:latin typeface="Verdana" pitchFamily="34" charset="0"/>
              </a:rPr>
              <a:t>Institut Pasteur de Tunis </a:t>
            </a:r>
            <a:r>
              <a:rPr lang="en-US" sz="1200">
                <a:solidFill>
                  <a:srgbClr val="0F3B2A"/>
                </a:solidFill>
                <a:latin typeface="Verdana" pitchFamily="34" charset="0"/>
              </a:rPr>
              <a:t>from 1903 to 1936</a:t>
            </a:r>
          </a:p>
          <a:p>
            <a:r>
              <a:rPr lang="en-US" sz="1200">
                <a:solidFill>
                  <a:srgbClr val="0F3B2A"/>
                </a:solidFill>
                <a:latin typeface="Verdana" pitchFamily="34" charset="0"/>
              </a:rPr>
              <a:t>Nobel price in Medicine, 1928</a:t>
            </a:r>
          </a:p>
        </p:txBody>
      </p:sp>
      <p:sp>
        <p:nvSpPr>
          <p:cNvPr id="62470" name="ZoneTexte 10"/>
          <p:cNvSpPr txBox="1">
            <a:spLocks noChangeArrowheads="1"/>
          </p:cNvSpPr>
          <p:nvPr/>
        </p:nvSpPr>
        <p:spPr bwMode="auto">
          <a:xfrm>
            <a:off x="714375" y="2286000"/>
            <a:ext cx="2714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i="1">
                <a:solidFill>
                  <a:srgbClr val="0F3B2A"/>
                </a:solidFill>
                <a:latin typeface="Verdana" pitchFamily="34" charset="0"/>
              </a:rPr>
              <a:t>Institut Pasteur de Tunis </a:t>
            </a:r>
            <a:r>
              <a:rPr lang="fr-FR" sz="1200">
                <a:solidFill>
                  <a:srgbClr val="0F3B2A"/>
                </a:solidFill>
                <a:latin typeface="Verdana" pitchFamily="34" charset="0"/>
              </a:rPr>
              <a:t>in 1905</a:t>
            </a:r>
          </a:p>
        </p:txBody>
      </p:sp>
      <p:sp>
        <p:nvSpPr>
          <p:cNvPr id="62471" name="ZoneTexte 11"/>
          <p:cNvSpPr txBox="1">
            <a:spLocks noChangeArrowheads="1"/>
          </p:cNvSpPr>
          <p:nvPr/>
        </p:nvSpPr>
        <p:spPr bwMode="auto">
          <a:xfrm>
            <a:off x="1104900" y="5724525"/>
            <a:ext cx="22526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F3B2A"/>
                </a:solidFill>
                <a:latin typeface="Verdana" pitchFamily="34" charset="0"/>
              </a:rPr>
              <a:t>Devoted to people’s health</a:t>
            </a:r>
          </a:p>
        </p:txBody>
      </p:sp>
      <p:sp>
        <p:nvSpPr>
          <p:cNvPr id="62472" name="ZoneTexte 12"/>
          <p:cNvSpPr txBox="1">
            <a:spLocks noChangeArrowheads="1"/>
          </p:cNvSpPr>
          <p:nvPr/>
        </p:nvSpPr>
        <p:spPr bwMode="auto">
          <a:xfrm>
            <a:off x="5643563" y="3184525"/>
            <a:ext cx="3214687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latin typeface="Calibri" pitchFamily="34" charset="0"/>
              </a:rPr>
              <a:t>Since the beginning, major discoveries were made (Transmission cycles of Thyphus, toxoplasmosis, visceral leishmaniasis, concept of unapparent infections)</a:t>
            </a:r>
            <a:endParaRPr lang="fr-FR" sz="1400">
              <a:latin typeface="Calibri" pitchFamily="34" charset="0"/>
            </a:endParaRPr>
          </a:p>
        </p:txBody>
      </p:sp>
      <p:sp>
        <p:nvSpPr>
          <p:cNvPr id="62473" name="Rectangle 11"/>
          <p:cNvSpPr>
            <a:spLocks noChangeArrowheads="1"/>
          </p:cNvSpPr>
          <p:nvPr/>
        </p:nvSpPr>
        <p:spPr bwMode="auto">
          <a:xfrm>
            <a:off x="4427538" y="895350"/>
            <a:ext cx="259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GB" sz="2400" b="1"/>
              <a:t>Founded in 1893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6349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571500"/>
            <a:ext cx="8985250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2"/>
          <p:cNvSpPr>
            <a:spLocks noChangeArrowheads="1"/>
          </p:cNvSpPr>
          <p:nvPr/>
        </p:nvSpPr>
        <p:spPr bwMode="auto">
          <a:xfrm>
            <a:off x="214313" y="2133600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solidFill>
                  <a:srgbClr val="002060"/>
                </a:solidFill>
                <a:latin typeface="Verdana" pitchFamily="34" charset="0"/>
              </a:rPr>
              <a:t>Councils:</a:t>
            </a:r>
          </a:p>
        </p:txBody>
      </p:sp>
      <p:sp>
        <p:nvSpPr>
          <p:cNvPr id="64515" name="Espace réservé du contenu 2"/>
          <p:cNvSpPr txBox="1">
            <a:spLocks/>
          </p:cNvSpPr>
          <p:nvPr/>
        </p:nvSpPr>
        <p:spPr bwMode="auto">
          <a:xfrm>
            <a:off x="285750" y="2565400"/>
            <a:ext cx="82296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400">
                <a:solidFill>
                  <a:srgbClr val="002060"/>
                </a:solidFill>
                <a:latin typeface="Verdana" pitchFamily="34" charset="0"/>
              </a:rPr>
              <a:t> 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1400">
                <a:solidFill>
                  <a:srgbClr val="002060"/>
                </a:solidFill>
                <a:latin typeface="Verdana" pitchFamily="34" charset="0"/>
              </a:rPr>
              <a:t>Administrative </a:t>
            </a:r>
            <a:r>
              <a:rPr lang="en-US" sz="1400">
                <a:solidFill>
                  <a:srgbClr val="002060"/>
                </a:solidFill>
                <a:latin typeface="Verdana" pitchFamily="34" charset="0"/>
              </a:rPr>
              <a:t>Council</a:t>
            </a:r>
            <a:r>
              <a:rPr lang="fr-FR" sz="1400">
                <a:solidFill>
                  <a:srgbClr val="002060"/>
                </a:solidFill>
                <a:latin typeface="Verdana" pitchFamily="34" charset="0"/>
              </a:rPr>
              <a:t> (16 </a:t>
            </a:r>
            <a:r>
              <a:rPr lang="en-US" sz="1400">
                <a:solidFill>
                  <a:srgbClr val="002060"/>
                </a:solidFill>
                <a:latin typeface="Verdana" pitchFamily="34" charset="0"/>
              </a:rPr>
              <a:t>members</a:t>
            </a:r>
            <a:r>
              <a:rPr lang="fr-FR" sz="1400">
                <a:solidFill>
                  <a:srgbClr val="002060"/>
                </a:solidFill>
                <a:latin typeface="Verdana" pitchFamily="34" charset="0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rgbClr val="002060"/>
                </a:solidFill>
                <a:latin typeface="Verdana" pitchFamily="34" charset="0"/>
              </a:rPr>
              <a:t>Scientific Council</a:t>
            </a:r>
            <a:r>
              <a:rPr lang="fr-FR" sz="1400">
                <a:solidFill>
                  <a:srgbClr val="002060"/>
                </a:solidFill>
                <a:latin typeface="Verdana" pitchFamily="34" charset="0"/>
              </a:rPr>
              <a:t> : DG + 8 </a:t>
            </a:r>
            <a:r>
              <a:rPr lang="en-US" sz="1400">
                <a:solidFill>
                  <a:srgbClr val="002060"/>
                </a:solidFill>
                <a:latin typeface="Verdana" pitchFamily="34" charset="0"/>
              </a:rPr>
              <a:t>elected</a:t>
            </a:r>
            <a:r>
              <a:rPr lang="fr-FR" sz="140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US" sz="1400">
                <a:solidFill>
                  <a:srgbClr val="002060"/>
                </a:solidFill>
                <a:latin typeface="Verdana" pitchFamily="34" charset="0"/>
              </a:rPr>
              <a:t>members from IPT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rgbClr val="002060"/>
                </a:solidFill>
                <a:latin typeface="Verdana" pitchFamily="34" charset="0"/>
              </a:rPr>
              <a:t>Enlarged Scientific Council</a:t>
            </a:r>
            <a:r>
              <a:rPr lang="fr-FR" sz="1400">
                <a:solidFill>
                  <a:srgbClr val="002060"/>
                </a:solidFill>
                <a:latin typeface="Verdana" pitchFamily="34" charset="0"/>
              </a:rPr>
              <a:t>: SC</a:t>
            </a:r>
            <a:r>
              <a:rPr lang="en-US" sz="1400">
                <a:solidFill>
                  <a:srgbClr val="002060"/>
                </a:solidFill>
                <a:latin typeface="Verdana" pitchFamily="34" charset="0"/>
              </a:rPr>
              <a:t>+4 Tunisians from outside IPT+4 internationals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14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28588" y="357188"/>
            <a:ext cx="8229600" cy="642937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Institut</a:t>
            </a:r>
            <a:r>
              <a:rPr lang="en-US" sz="2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Pasteur de Tunis</a:t>
            </a:r>
            <a:r>
              <a:rPr lang="fr-FR" sz="2400" b="1" kern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fr-FR" sz="2000" kern="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2400" b="1" i="1" kern="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kern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Missions:</a:t>
            </a:r>
            <a:endParaRPr lang="fr-FR" sz="2000" kern="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250825" y="1268413"/>
            <a:ext cx="8229600" cy="1500187"/>
          </a:xfrm>
          <a:prstGeom prst="rect">
            <a:avLst/>
          </a:prstGeom>
        </p:spPr>
        <p:txBody>
          <a:bodyPr/>
          <a:lstStyle/>
          <a:p>
            <a:pPr marL="342900" indent="-34290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400" kern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Biomedical Analysis and Public Health Activities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400" kern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Production of therapeutic sera and vaccines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400" kern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Research &amp; development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400" kern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Training 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23850" y="4221163"/>
            <a:ext cx="8229600" cy="1500187"/>
          </a:xfrm>
          <a:prstGeom prst="rect">
            <a:avLst/>
          </a:prstGeom>
        </p:spPr>
        <p:txBody>
          <a:bodyPr/>
          <a:lstStyle/>
          <a:p>
            <a:pPr marL="342900" indent="-34290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Medical Ethics Committee 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Communication, valorization and technology transfer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 on Health and Safety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Training committee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sz="1400" kern="0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4519" name="ZoneTexte 6"/>
          <p:cNvSpPr txBox="1">
            <a:spLocks noChangeArrowheads="1"/>
          </p:cNvSpPr>
          <p:nvPr/>
        </p:nvSpPr>
        <p:spPr bwMode="auto">
          <a:xfrm>
            <a:off x="179388" y="3851275"/>
            <a:ext cx="7705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  <a:latin typeface="Verdana" pitchFamily="34" charset="0"/>
              </a:rPr>
              <a:t>Committees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/>
          <p:nvPr/>
        </p:nvGraphicFramePr>
        <p:xfrm>
          <a:off x="755576" y="2348880"/>
          <a:ext cx="6912767" cy="345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oneTexte 2"/>
          <p:cNvSpPr txBox="1">
            <a:spLocks noChangeArrowheads="1"/>
          </p:cNvSpPr>
          <p:nvPr/>
        </p:nvSpPr>
        <p:spPr bwMode="auto">
          <a:xfrm>
            <a:off x="395288" y="620713"/>
            <a:ext cx="71294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002060"/>
                </a:solidFill>
                <a:latin typeface="+mj-lt"/>
                <a:cs typeface="Arial" charset="0"/>
              </a:rPr>
              <a:t>Human ressourses</a:t>
            </a:r>
          </a:p>
          <a:p>
            <a:pPr algn="ctr">
              <a:defRPr/>
            </a:pPr>
            <a:r>
              <a:rPr lang="en-US" sz="3200" b="1">
                <a:solidFill>
                  <a:srgbClr val="002060"/>
                </a:solidFill>
                <a:latin typeface="+mj-lt"/>
                <a:cs typeface="Arial" charset="0"/>
              </a:rPr>
              <a:t>Institut Pasteur de Tunis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re 1"/>
          <p:cNvSpPr txBox="1">
            <a:spLocks/>
          </p:cNvSpPr>
          <p:nvPr/>
        </p:nvSpPr>
        <p:spPr bwMode="auto">
          <a:xfrm>
            <a:off x="7143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Biomedical Analysis and </a:t>
            </a:r>
          </a:p>
          <a:p>
            <a:pPr algn="ctr">
              <a:defRPr/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Public Health activities </a:t>
            </a:r>
            <a:r>
              <a:rPr lang="fr-FR" sz="2400" b="1" i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/>
            </a:r>
            <a:br>
              <a:rPr lang="fr-FR" sz="2400" b="1" i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cs typeface="Arial" charset="0"/>
              </a:rPr>
            </a:br>
            <a:endParaRPr lang="fr-FR" sz="2400" b="1" i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4515" name="Espace réservé du contenu 2"/>
          <p:cNvSpPr txBox="1">
            <a:spLocks/>
          </p:cNvSpPr>
          <p:nvPr/>
        </p:nvSpPr>
        <p:spPr bwMode="auto">
          <a:xfrm>
            <a:off x="214313" y="1571625"/>
            <a:ext cx="71437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18 laboratories + 2 services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(35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biologists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Cover the quasi-totality of clinical biology tests. IPT is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recognized for the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expertise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 of some of the laboratories in the specialized medical biology. 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fr-FR" dirty="0">
              <a:solidFill>
                <a:schemeClr val="accent1">
                  <a:lumMod val="50000"/>
                </a:schemeClr>
              </a:solidFill>
              <a:latin typeface="Verdana" pitchFamily="34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IPT hosts several national (rabies, poliomyelitis, measles, bacteria, other) or international</a:t>
            </a:r>
            <a:r>
              <a:rPr lang="en-US" u="sng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reference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centers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 (for the Eastern Mediterranean Region/WHO: for poliomyelitis and measles, HPV)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fr-FR" dirty="0">
              <a:solidFill>
                <a:schemeClr val="accent1">
                  <a:lumMod val="50000"/>
                </a:schemeClr>
              </a:solidFill>
              <a:latin typeface="Verdana" pitchFamily="34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IPT is a center for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vaccination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 (for the travelers) and a center for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rabies treatment and vaccination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(free).  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oneTexte 2"/>
          <p:cNvSpPr txBox="1">
            <a:spLocks noChangeArrowheads="1"/>
          </p:cNvSpPr>
          <p:nvPr/>
        </p:nvSpPr>
        <p:spPr bwMode="auto">
          <a:xfrm>
            <a:off x="71438" y="630238"/>
            <a:ext cx="7572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i="1">
                <a:solidFill>
                  <a:srgbClr val="88B10C"/>
                </a:solidFill>
                <a:latin typeface="Verdana" pitchFamily="34" charset="0"/>
              </a:rPr>
              <a:t>Bioproduction activities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2009775"/>
            <a:ext cx="24320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4224338"/>
            <a:ext cx="2452688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428625" y="2452688"/>
            <a:ext cx="4286250" cy="2613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BCG vaccine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Therapeutic sera:</a:t>
            </a:r>
          </a:p>
          <a:p>
            <a:pPr marL="533400" indent="-533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	- Anti-scorpions : </a:t>
            </a:r>
            <a:r>
              <a:rPr lang="fr-FR" i="1" kern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Androctonus</a:t>
            </a:r>
            <a:r>
              <a:rPr lang="fr-FR" i="1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i="1" kern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australis</a:t>
            </a:r>
            <a:r>
              <a:rPr lang="fr-FR" i="1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i="1" kern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Buthus</a:t>
            </a:r>
            <a:r>
              <a:rPr lang="fr-FR" i="1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i="1" kern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occitanus</a:t>
            </a:r>
            <a:r>
              <a:rPr lang="fr-FR" i="1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533400" indent="-533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fr-FR" i="1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- Anti-</a:t>
            </a:r>
            <a:r>
              <a:rPr lang="en-US" kern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vipera</a:t>
            </a:r>
            <a:r>
              <a:rPr lang="en-US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i="1" kern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Cerastes</a:t>
            </a:r>
            <a:r>
              <a:rPr lang="en-US" i="1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i="1" kern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cerastes</a:t>
            </a:r>
            <a:r>
              <a:rPr lang="en-US" i="1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i="1" kern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Vipera</a:t>
            </a:r>
            <a:r>
              <a:rPr lang="en-US" i="1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i="1" kern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lebetina</a:t>
            </a:r>
            <a:r>
              <a:rPr lang="en-US" i="1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533400" indent="-533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i="1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- Anti-rabies 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5656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0"/>
            <a:ext cx="4714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0"/>
          <p:cNvPicPr>
            <a:picLocks noGrp="1" noChangeAspect="1" noChangeArrowheads="1"/>
          </p:cNvPicPr>
          <p:nvPr>
            <p:ph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4429125" cy="3438525"/>
          </a:xfrm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5" y="3429000"/>
            <a:ext cx="4876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recherch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IP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3477</TotalTime>
  <Words>1098</Words>
  <Application>Microsoft Office PowerPoint</Application>
  <PresentationFormat>Affichage à l'écran (4:3)</PresentationFormat>
  <Paragraphs>152</Paragraphs>
  <Slides>20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16</vt:i4>
      </vt:variant>
      <vt:variant>
        <vt:lpstr>Titres des diapositives</vt:lpstr>
      </vt:variant>
      <vt:variant>
        <vt:i4>20</vt:i4>
      </vt:variant>
    </vt:vector>
  </HeadingPairs>
  <TitlesOfParts>
    <vt:vector size="40" baseType="lpstr">
      <vt:lpstr>Arial</vt:lpstr>
      <vt:lpstr>Calibri</vt:lpstr>
      <vt:lpstr>Verdana</vt:lpstr>
      <vt:lpstr>Wingdings</vt:lpstr>
      <vt:lpstr>Conception personnalisée</vt:lpstr>
      <vt:lpstr>1_Conception personnalisée</vt:lpstr>
      <vt:lpstr>3_Conception personnalisée</vt:lpstr>
      <vt:lpstr>4_Conception personnalisée</vt:lpstr>
      <vt:lpstr>IPT</vt:lpstr>
      <vt:lpstr>5_Conception personnalisée</vt:lpstr>
      <vt:lpstr>6_Conception personnalisée</vt:lpstr>
      <vt:lpstr>7_Conception personnalisée</vt:lpstr>
      <vt:lpstr>8_Conception personnalisée</vt:lpstr>
      <vt:lpstr>9_Conception personnalisée</vt:lpstr>
      <vt:lpstr>recherche</vt:lpstr>
      <vt:lpstr>10_Conception personnalisée</vt:lpstr>
      <vt:lpstr>11_Conception personnalisée</vt:lpstr>
      <vt:lpstr>12_Conception personnalisée</vt:lpstr>
      <vt:lpstr>13_Conception personnalisée</vt:lpstr>
      <vt:lpstr>14_Conception personnalisée</vt:lpstr>
      <vt:lpstr>Institut Pasteur  de Tunis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Institut Pasteur  de Tunis</vt:lpstr>
      <vt:lpstr>Diapositive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en couleur R: 136 V: 177 B: 12  Italique gras</dc:title>
  <dc:creator>Hichem</dc:creator>
  <cp:lastModifiedBy>hkallel</cp:lastModifiedBy>
  <cp:revision>271</cp:revision>
  <dcterms:created xsi:type="dcterms:W3CDTF">2009-09-23T10:46:36Z</dcterms:created>
  <dcterms:modified xsi:type="dcterms:W3CDTF">2014-06-20T17:01:34Z</dcterms:modified>
</cp:coreProperties>
</file>